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70" r:id="rId1"/>
    <p:sldMasterId id="2147483672" r:id="rId2"/>
    <p:sldMasterId id="2147483674" r:id="rId3"/>
    <p:sldMasterId id="2147483676" r:id="rId4"/>
    <p:sldMasterId id="2147483678" r:id="rId5"/>
  </p:sldMasterIdLst>
  <p:notesMasterIdLst>
    <p:notesMasterId r:id="rId24"/>
  </p:notesMasterIdLst>
  <p:handoutMasterIdLst>
    <p:handoutMasterId r:id="rId25"/>
  </p:handoutMasterIdLst>
  <p:sldIdLst>
    <p:sldId id="518" r:id="rId6"/>
    <p:sldId id="573" r:id="rId7"/>
    <p:sldId id="572" r:id="rId8"/>
    <p:sldId id="540" r:id="rId9"/>
    <p:sldId id="477" r:id="rId10"/>
    <p:sldId id="563" r:id="rId11"/>
    <p:sldId id="566" r:id="rId12"/>
    <p:sldId id="523" r:id="rId13"/>
    <p:sldId id="511" r:id="rId14"/>
    <p:sldId id="524" r:id="rId15"/>
    <p:sldId id="547" r:id="rId16"/>
    <p:sldId id="549" r:id="rId17"/>
    <p:sldId id="528" r:id="rId18"/>
    <p:sldId id="536" r:id="rId19"/>
    <p:sldId id="522" r:id="rId20"/>
    <p:sldId id="544" r:id="rId21"/>
    <p:sldId id="575" r:id="rId22"/>
    <p:sldId id="553" r:id="rId23"/>
  </p:sldIdLst>
  <p:sldSz cx="9144000" cy="6858000" type="screen4x3"/>
  <p:notesSz cx="7010400" cy="9296400"/>
  <p:defaultTextStyle>
    <a:defPPr>
      <a:defRPr lang="en-US"/>
    </a:defPPr>
    <a:lvl1pPr algn="ctr" rtl="0" fontAlgn="base">
      <a:spcBef>
        <a:spcPct val="50000"/>
      </a:spcBef>
      <a:spcAft>
        <a:spcPct val="0"/>
      </a:spcAft>
      <a:buClr>
        <a:srgbClr val="FECC68"/>
      </a:buClr>
      <a:buSzPct val="85000"/>
      <a:buFont typeface="Wingdings 2" pitchFamily="18" charset="2"/>
      <a:defRPr sz="1400" kern="1200">
        <a:solidFill>
          <a:schemeClr val="tx1"/>
        </a:solidFill>
        <a:latin typeface="Arial" charset="0"/>
        <a:ea typeface="Arial Unicode MS" pitchFamily="34" charset="-128"/>
        <a:cs typeface="Arial Unicode MS" pitchFamily="34" charset="-128"/>
      </a:defRPr>
    </a:lvl1pPr>
    <a:lvl2pPr marL="457200" algn="ctr" rtl="0" fontAlgn="base">
      <a:spcBef>
        <a:spcPct val="50000"/>
      </a:spcBef>
      <a:spcAft>
        <a:spcPct val="0"/>
      </a:spcAft>
      <a:buClr>
        <a:srgbClr val="FECC68"/>
      </a:buClr>
      <a:buSzPct val="85000"/>
      <a:buFont typeface="Wingdings 2" pitchFamily="18" charset="2"/>
      <a:defRPr sz="1400" kern="1200">
        <a:solidFill>
          <a:schemeClr val="tx1"/>
        </a:solidFill>
        <a:latin typeface="Arial" charset="0"/>
        <a:ea typeface="Arial Unicode MS" pitchFamily="34" charset="-128"/>
        <a:cs typeface="Arial Unicode MS" pitchFamily="34" charset="-128"/>
      </a:defRPr>
    </a:lvl2pPr>
    <a:lvl3pPr marL="914400" algn="ctr" rtl="0" fontAlgn="base">
      <a:spcBef>
        <a:spcPct val="50000"/>
      </a:spcBef>
      <a:spcAft>
        <a:spcPct val="0"/>
      </a:spcAft>
      <a:buClr>
        <a:srgbClr val="FECC68"/>
      </a:buClr>
      <a:buSzPct val="85000"/>
      <a:buFont typeface="Wingdings 2" pitchFamily="18" charset="2"/>
      <a:defRPr sz="1400" kern="1200">
        <a:solidFill>
          <a:schemeClr val="tx1"/>
        </a:solidFill>
        <a:latin typeface="Arial" charset="0"/>
        <a:ea typeface="Arial Unicode MS" pitchFamily="34" charset="-128"/>
        <a:cs typeface="Arial Unicode MS" pitchFamily="34" charset="-128"/>
      </a:defRPr>
    </a:lvl3pPr>
    <a:lvl4pPr marL="1371600" algn="ctr" rtl="0" fontAlgn="base">
      <a:spcBef>
        <a:spcPct val="50000"/>
      </a:spcBef>
      <a:spcAft>
        <a:spcPct val="0"/>
      </a:spcAft>
      <a:buClr>
        <a:srgbClr val="FECC68"/>
      </a:buClr>
      <a:buSzPct val="85000"/>
      <a:buFont typeface="Wingdings 2" pitchFamily="18" charset="2"/>
      <a:defRPr sz="1400" kern="1200">
        <a:solidFill>
          <a:schemeClr val="tx1"/>
        </a:solidFill>
        <a:latin typeface="Arial" charset="0"/>
        <a:ea typeface="Arial Unicode MS" pitchFamily="34" charset="-128"/>
        <a:cs typeface="Arial Unicode MS" pitchFamily="34" charset="-128"/>
      </a:defRPr>
    </a:lvl4pPr>
    <a:lvl5pPr marL="1828800" algn="ctr" rtl="0" fontAlgn="base">
      <a:spcBef>
        <a:spcPct val="50000"/>
      </a:spcBef>
      <a:spcAft>
        <a:spcPct val="0"/>
      </a:spcAft>
      <a:buClr>
        <a:srgbClr val="FECC68"/>
      </a:buClr>
      <a:buSzPct val="85000"/>
      <a:buFont typeface="Wingdings 2" pitchFamily="18" charset="2"/>
      <a:defRPr sz="14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14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14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14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1400" kern="1200">
        <a:solidFill>
          <a:schemeClr val="tx1"/>
        </a:solidFill>
        <a:latin typeface="Arial" charset="0"/>
        <a:ea typeface="Arial Unicode MS" pitchFamily="34" charset="-128"/>
        <a:cs typeface="Arial Unicode MS" pitchFamily="34" charset="-128"/>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7AE"/>
    <a:srgbClr val="E3E3E3"/>
    <a:srgbClr val="C4E0E6"/>
    <a:srgbClr val="DCE0BE"/>
    <a:srgbClr val="3FA9C0"/>
    <a:srgbClr val="B2C23E"/>
    <a:srgbClr val="DF930B"/>
    <a:srgbClr val="A83925"/>
    <a:srgbClr val="E1D65A"/>
    <a:srgbClr val="8BD5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1189" autoAdjust="0"/>
    <p:restoredTop sz="95087" autoAdjust="0"/>
  </p:normalViewPr>
  <p:slideViewPr>
    <p:cSldViewPr snapToGrid="0" showGuides="1">
      <p:cViewPr varScale="1">
        <p:scale>
          <a:sx n="87" d="100"/>
          <a:sy n="87" d="100"/>
        </p:scale>
        <p:origin x="-2328" y="-112"/>
      </p:cViewPr>
      <p:guideLst>
        <p:guide orient="horz" pos="288"/>
        <p:guide orient="horz" pos="3936"/>
        <p:guide orient="horz" pos="3600"/>
        <p:guide orient="horz" pos="864"/>
        <p:guide orient="horz" pos="2832"/>
        <p:guide orient="horz" pos="1056"/>
        <p:guide orient="horz" pos="3648"/>
        <p:guide orient="horz" pos="3696"/>
        <p:guide orient="horz" pos="2866"/>
        <p:guide pos="5568"/>
        <p:guide pos="192"/>
        <p:guide pos="1920"/>
        <p:guide pos="2400"/>
        <p:guide pos="744"/>
        <p:guide pos="4512"/>
        <p:guide pos="2880"/>
        <p:guide pos="288"/>
        <p:guide pos="395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20"/>
    </p:cViewPr>
  </p:sorterViewPr>
  <p:notesViewPr>
    <p:cSldViewPr snapToGrid="0" showGuides="1">
      <p:cViewPr varScale="1">
        <p:scale>
          <a:sx n="82" d="100"/>
          <a:sy n="82" d="100"/>
        </p:scale>
        <p:origin x="-1974"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commentAuthors" Target="commentAuthors.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_Sheet2.xlsx"/></Relationships>
</file>

<file path=ppt/charts/_rels/chart3.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package" Target="../embeddings/Microsoft_Excel_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3307396448755"/>
          <c:y val="0.107496744347891"/>
          <c:w val="0.422903308458394"/>
          <c:h val="0.807582510734408"/>
        </c:manualLayout>
      </c:layout>
      <c:pieChart>
        <c:varyColors val="1"/>
        <c:ser>
          <c:idx val="0"/>
          <c:order val="0"/>
          <c:tx>
            <c:strRef>
              <c:f>Sheet1!$A$2</c:f>
              <c:strCache>
                <c:ptCount val="1"/>
                <c:pt idx="0">
                  <c:v>East</c:v>
                </c:pt>
              </c:strCache>
            </c:strRef>
          </c:tx>
          <c:spPr>
            <a:solidFill>
              <a:srgbClr val="0077AE"/>
            </a:solidFill>
            <a:ln w="12668">
              <a:solidFill>
                <a:srgbClr val="FFFFFF"/>
              </a:solidFill>
              <a:prstDash val="solid"/>
            </a:ln>
          </c:spPr>
          <c:dPt>
            <c:idx val="1"/>
            <c:bubble3D val="0"/>
            <c:spPr>
              <a:solidFill>
                <a:srgbClr val="DF930B"/>
              </a:solidFill>
              <a:ln w="12668">
                <a:solidFill>
                  <a:srgbClr val="FFFFFF"/>
                </a:solidFill>
                <a:prstDash val="solid"/>
              </a:ln>
            </c:spPr>
          </c:dPt>
          <c:dPt>
            <c:idx val="2"/>
            <c:bubble3D val="0"/>
            <c:spPr>
              <a:solidFill>
                <a:srgbClr val="B2C23E"/>
              </a:solidFill>
              <a:ln w="12668">
                <a:solidFill>
                  <a:srgbClr val="FFFFFF"/>
                </a:solidFill>
                <a:prstDash val="solid"/>
              </a:ln>
            </c:spPr>
          </c:dPt>
          <c:dPt>
            <c:idx val="3"/>
            <c:bubble3D val="0"/>
            <c:spPr>
              <a:solidFill>
                <a:srgbClr val="3FA9C0"/>
              </a:solidFill>
              <a:ln w="12668">
                <a:solidFill>
                  <a:srgbClr val="FFFFFF"/>
                </a:solidFill>
                <a:prstDash val="solid"/>
              </a:ln>
            </c:spPr>
          </c:dPt>
          <c:dPt>
            <c:idx val="4"/>
            <c:bubble3D val="0"/>
            <c:spPr>
              <a:solidFill>
                <a:srgbClr val="E1D65B"/>
              </a:solidFill>
              <a:ln w="12668">
                <a:solidFill>
                  <a:srgbClr val="FFFFFF"/>
                </a:solidFill>
                <a:prstDash val="solid"/>
              </a:ln>
            </c:spPr>
          </c:dPt>
          <c:dPt>
            <c:idx val="5"/>
            <c:bubble3D val="0"/>
            <c:spPr>
              <a:solidFill>
                <a:srgbClr val="A83925"/>
              </a:solidFill>
              <a:ln w="12668">
                <a:solidFill>
                  <a:srgbClr val="FFFFFF"/>
                </a:solidFill>
                <a:prstDash val="solid"/>
              </a:ln>
            </c:spPr>
          </c:dPt>
          <c:dLbls>
            <c:dLbl>
              <c:idx val="0"/>
              <c:layout>
                <c:manualLayout>
                  <c:x val="-0.190627370890798"/>
                  <c:y val="0.0902620332100333"/>
                </c:manualLayout>
              </c:layout>
              <c:tx>
                <c:rich>
                  <a:bodyPr/>
                  <a:lstStyle/>
                  <a:p>
                    <a:pPr>
                      <a:defRPr sz="1396" b="0" i="0" u="none" strike="noStrike" baseline="0">
                        <a:solidFill>
                          <a:srgbClr val="FFFFFF"/>
                        </a:solidFill>
                        <a:latin typeface="Arial"/>
                        <a:ea typeface="Arial"/>
                        <a:cs typeface="Arial"/>
                      </a:defRPr>
                    </a:pPr>
                    <a:r>
                      <a:rPr lang="en-US" dirty="0" smtClean="0"/>
                      <a:t>35.1%</a:t>
                    </a:r>
                  </a:p>
                  <a:p>
                    <a:pPr>
                      <a:defRPr sz="1396" b="0" i="0" u="none" strike="noStrike" baseline="0">
                        <a:solidFill>
                          <a:srgbClr val="FFFFFF"/>
                        </a:solidFill>
                        <a:latin typeface="Arial"/>
                        <a:ea typeface="Arial"/>
                        <a:cs typeface="Arial"/>
                      </a:defRPr>
                    </a:pPr>
                    <a:r>
                      <a:rPr lang="en-US" dirty="0" smtClean="0"/>
                      <a:t>Dually </a:t>
                    </a:r>
                    <a:r>
                      <a:rPr lang="en-US" dirty="0"/>
                      <a:t>Eligible for </a:t>
                    </a:r>
                    <a:r>
                      <a:rPr lang="en-US" dirty="0" smtClean="0"/>
                      <a:t>Medicaid</a:t>
                    </a:r>
                    <a:endParaRPr lang="en-US" dirty="0"/>
                  </a:p>
                </c:rich>
              </c:tx>
              <c:spPr>
                <a:noFill/>
                <a:ln w="25336">
                  <a:noFill/>
                </a:ln>
              </c:spPr>
              <c:dLblPos val="bestFit"/>
              <c:showLegendKey val="0"/>
              <c:showVal val="1"/>
              <c:showCatName val="1"/>
              <c:showSerName val="0"/>
              <c:showPercent val="0"/>
              <c:showBubbleSize val="0"/>
            </c:dLbl>
            <c:dLbl>
              <c:idx val="1"/>
              <c:layout>
                <c:manualLayout>
                  <c:x val="-0.113709155049116"/>
                  <c:y val="-0.197263596331349"/>
                </c:manualLayout>
              </c:layout>
              <c:tx>
                <c:rich>
                  <a:bodyPr/>
                  <a:lstStyle/>
                  <a:p>
                    <a:pPr>
                      <a:defRPr sz="1396" b="0" i="0" u="none" strike="noStrike" baseline="0">
                        <a:solidFill>
                          <a:srgbClr val="FFFFFF"/>
                        </a:solidFill>
                        <a:latin typeface="Arial"/>
                        <a:ea typeface="Arial"/>
                        <a:cs typeface="Arial"/>
                      </a:defRPr>
                    </a:pPr>
                    <a:r>
                      <a:rPr lang="en-US" dirty="0" smtClean="0"/>
                      <a:t>10.5% </a:t>
                    </a:r>
                  </a:p>
                  <a:p>
                    <a:pPr>
                      <a:defRPr sz="1396" b="0" i="0" u="none" strike="noStrike" baseline="0">
                        <a:solidFill>
                          <a:srgbClr val="FFFFFF"/>
                        </a:solidFill>
                        <a:latin typeface="Arial"/>
                        <a:ea typeface="Arial"/>
                        <a:cs typeface="Arial"/>
                      </a:defRPr>
                    </a:pPr>
                    <a:r>
                      <a:rPr lang="en-US" dirty="0" smtClean="0"/>
                      <a:t>Covered</a:t>
                    </a:r>
                  </a:p>
                  <a:p>
                    <a:pPr>
                      <a:defRPr sz="1396" b="0" i="0" u="none" strike="noStrike" baseline="0">
                        <a:solidFill>
                          <a:srgbClr val="FFFFFF"/>
                        </a:solidFill>
                        <a:latin typeface="Arial"/>
                        <a:ea typeface="Arial"/>
                        <a:cs typeface="Arial"/>
                      </a:defRPr>
                    </a:pPr>
                    <a:r>
                      <a:rPr lang="en-US" dirty="0" smtClean="0"/>
                      <a:t>    by </a:t>
                    </a:r>
                    <a:r>
                      <a:rPr lang="en-US" dirty="0" err="1" smtClean="0"/>
                      <a:t>Medigap</a:t>
                    </a:r>
                    <a:endParaRPr lang="en-US" dirty="0" smtClean="0"/>
                  </a:p>
                </c:rich>
              </c:tx>
              <c:spPr>
                <a:noFill/>
                <a:ln w="25336">
                  <a:noFill/>
                </a:ln>
              </c:spPr>
              <c:dLblPos val="bestFit"/>
              <c:showLegendKey val="0"/>
              <c:showVal val="1"/>
              <c:showCatName val="1"/>
              <c:showSerName val="0"/>
              <c:showPercent val="0"/>
              <c:showBubbleSize val="0"/>
            </c:dLbl>
            <c:dLbl>
              <c:idx val="2"/>
              <c:layout>
                <c:manualLayout>
                  <c:x val="0.211250965580264"/>
                  <c:y val="-0.0753741589801671"/>
                </c:manualLayout>
              </c:layout>
              <c:tx>
                <c:rich>
                  <a:bodyPr/>
                  <a:lstStyle/>
                  <a:p>
                    <a:pPr>
                      <a:defRPr sz="1396" b="0" i="0" u="none" strike="noStrike" baseline="0">
                        <a:solidFill>
                          <a:srgbClr val="FFFFFF"/>
                        </a:solidFill>
                        <a:latin typeface="Arial"/>
                        <a:ea typeface="Arial"/>
                        <a:cs typeface="Arial"/>
                      </a:defRPr>
                    </a:pPr>
                    <a:r>
                      <a:rPr lang="en-US" dirty="0" smtClean="0"/>
                      <a:t>54.5% </a:t>
                    </a:r>
                  </a:p>
                  <a:p>
                    <a:pPr>
                      <a:defRPr sz="1396" b="0" i="0" u="none" strike="noStrike" baseline="0">
                        <a:solidFill>
                          <a:srgbClr val="FFFFFF"/>
                        </a:solidFill>
                        <a:latin typeface="Arial"/>
                        <a:ea typeface="Arial"/>
                        <a:cs typeface="Arial"/>
                      </a:defRPr>
                    </a:pPr>
                    <a:r>
                      <a:rPr lang="en-US" dirty="0" smtClean="0"/>
                      <a:t>Not Covered by Medigap Insurance</a:t>
                    </a:r>
                    <a:endParaRPr lang="en-US" dirty="0"/>
                  </a:p>
                </c:rich>
              </c:tx>
              <c:spPr>
                <a:noFill/>
                <a:ln w="25336">
                  <a:noFill/>
                </a:ln>
              </c:spPr>
              <c:dLblPos val="bestFit"/>
              <c:showLegendKey val="0"/>
              <c:showVal val="1"/>
              <c:showCatName val="1"/>
              <c:showSerName val="0"/>
              <c:showPercent val="0"/>
              <c:showBubbleSize val="0"/>
            </c:dLbl>
            <c:dLbl>
              <c:idx val="3"/>
              <c:layout>
                <c:manualLayout>
                  <c:x val="0.153990924850949"/>
                  <c:y val="-0.0270730471046996"/>
                </c:manualLayout>
              </c:layout>
              <c:spPr>
                <a:noFill/>
                <a:ln w="25336">
                  <a:noFill/>
                </a:ln>
              </c:spPr>
              <c:txPr>
                <a:bodyPr/>
                <a:lstStyle/>
                <a:p>
                  <a:pPr>
                    <a:defRPr sz="1396" b="0" i="0" u="none" strike="noStrike" baseline="0">
                      <a:solidFill>
                        <a:srgbClr val="FFFFFF"/>
                      </a:solidFill>
                      <a:latin typeface="Arial"/>
                      <a:ea typeface="Arial"/>
                      <a:cs typeface="Arial"/>
                    </a:defRPr>
                  </a:pPr>
                  <a:endParaRPr lang="en-US"/>
                </a:p>
              </c:txPr>
              <c:dLblPos val="bestFit"/>
              <c:showLegendKey val="0"/>
              <c:showVal val="1"/>
              <c:showCatName val="1"/>
              <c:showSerName val="0"/>
              <c:showPercent val="0"/>
              <c:showBubbleSize val="0"/>
            </c:dLbl>
            <c:dLbl>
              <c:idx val="4"/>
              <c:delete val="1"/>
            </c:dLbl>
            <c:dLbl>
              <c:idx val="5"/>
              <c:delete val="1"/>
            </c:dLbl>
            <c:spPr>
              <a:noFill/>
              <a:ln w="25336">
                <a:noFill/>
              </a:ln>
            </c:spPr>
            <c:txPr>
              <a:bodyPr/>
              <a:lstStyle/>
              <a:p>
                <a:pPr>
                  <a:defRPr sz="1396" b="0" i="0" u="none" strike="noStrike" baseline="0">
                    <a:solidFill>
                      <a:schemeClr val="tx1"/>
                    </a:solidFill>
                    <a:latin typeface="Arial"/>
                    <a:ea typeface="Arial"/>
                    <a:cs typeface="Arial"/>
                  </a:defRPr>
                </a:pPr>
                <a:endParaRPr lang="en-US"/>
              </a:p>
            </c:txPr>
            <c:showLegendKey val="0"/>
            <c:showVal val="1"/>
            <c:showCatName val="1"/>
            <c:showSerName val="0"/>
            <c:showPercent val="0"/>
            <c:showBubbleSize val="0"/>
            <c:showLeaderLines val="0"/>
          </c:dLbls>
          <c:cat>
            <c:strRef>
              <c:f>Sheet1!$B$1:$G$1</c:f>
              <c:strCache>
                <c:ptCount val="3"/>
                <c:pt idx="0">
                  <c:v>Dually Eligible for Medicaid</c:v>
                </c:pt>
                <c:pt idx="1">
                  <c:v>Covered by Medigap</c:v>
                </c:pt>
                <c:pt idx="2">
                  <c:v>Not Covered by Medigap Insurance</c:v>
                </c:pt>
              </c:strCache>
            </c:strRef>
          </c:cat>
          <c:val>
            <c:numRef>
              <c:f>Sheet1!$B$2:$G$2</c:f>
              <c:numCache>
                <c:formatCode>General</c:formatCode>
                <c:ptCount val="6"/>
                <c:pt idx="0">
                  <c:v>35.1</c:v>
                </c:pt>
                <c:pt idx="1">
                  <c:v>10.5</c:v>
                </c:pt>
                <c:pt idx="2">
                  <c:v>54.5</c:v>
                </c:pt>
              </c:numCache>
            </c:numRef>
          </c:val>
        </c:ser>
        <c:dLbls>
          <c:showLegendKey val="0"/>
          <c:showVal val="1"/>
          <c:showCatName val="1"/>
          <c:showSerName val="0"/>
          <c:showPercent val="0"/>
          <c:showBubbleSize val="0"/>
          <c:showLeaderLines val="0"/>
        </c:dLbls>
        <c:firstSliceAng val="0"/>
      </c:pieChart>
      <c:spPr>
        <a:noFill/>
        <a:ln w="25336">
          <a:noFill/>
        </a:ln>
      </c:spPr>
    </c:plotArea>
    <c:plotVisOnly val="1"/>
    <c:dispBlanksAs val="zero"/>
    <c:showDLblsOverMax val="0"/>
  </c:chart>
  <c:spPr>
    <a:noFill/>
    <a:ln>
      <a:noFill/>
    </a:ln>
  </c:spPr>
  <c:txPr>
    <a:bodyPr/>
    <a:lstStyle/>
    <a:p>
      <a:pPr>
        <a:defRPr sz="1396" b="0"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57509373569076"/>
          <c:y val="0.04796875"/>
          <c:w val="0.768756997289336"/>
          <c:h val="0.765678028961134"/>
        </c:manualLayout>
      </c:layout>
      <c:barChart>
        <c:barDir val="col"/>
        <c:grouping val="clustered"/>
        <c:varyColors val="0"/>
        <c:ser>
          <c:idx val="0"/>
          <c:order val="0"/>
          <c:tx>
            <c:strRef>
              <c:f>Sheet1!$B$1</c:f>
              <c:strCache>
                <c:ptCount val="1"/>
                <c:pt idx="0">
                  <c:v>0-2 Chronic Conditions</c:v>
                </c:pt>
              </c:strCache>
            </c:strRef>
          </c:tx>
          <c:spPr>
            <a:solidFill>
              <a:srgbClr val="0077AE"/>
            </a:solidFill>
          </c:spPr>
          <c:invertIfNegative val="0"/>
          <c:cat>
            <c:strRef>
              <c:f>Sheet1!$A$2:$A$3</c:f>
              <c:strCache>
                <c:ptCount val="2"/>
                <c:pt idx="0">
                  <c:v>Home Health Users without Medigap</c:v>
                </c:pt>
                <c:pt idx="1">
                  <c:v>All Medicare Beneficiaries</c:v>
                </c:pt>
              </c:strCache>
            </c:strRef>
          </c:cat>
          <c:val>
            <c:numRef>
              <c:f>Sheet1!$B$2:$B$3</c:f>
              <c:numCache>
                <c:formatCode>General</c:formatCode>
                <c:ptCount val="2"/>
                <c:pt idx="0">
                  <c:v>13.2</c:v>
                </c:pt>
                <c:pt idx="1">
                  <c:v>31.2</c:v>
                </c:pt>
              </c:numCache>
            </c:numRef>
          </c:val>
        </c:ser>
        <c:ser>
          <c:idx val="1"/>
          <c:order val="1"/>
          <c:tx>
            <c:strRef>
              <c:f>Sheet1!$C$1</c:f>
              <c:strCache>
                <c:ptCount val="1"/>
                <c:pt idx="0">
                  <c:v>3 or 4 Chronic Conditions</c:v>
                </c:pt>
              </c:strCache>
            </c:strRef>
          </c:tx>
          <c:invertIfNegative val="0"/>
          <c:cat>
            <c:strRef>
              <c:f>Sheet1!$A$2:$A$3</c:f>
              <c:strCache>
                <c:ptCount val="2"/>
                <c:pt idx="0">
                  <c:v>Home Health Users without Medigap</c:v>
                </c:pt>
                <c:pt idx="1">
                  <c:v>All Medicare Beneficiaries</c:v>
                </c:pt>
              </c:strCache>
            </c:strRef>
          </c:cat>
          <c:val>
            <c:numRef>
              <c:f>Sheet1!$C$2:$C$3</c:f>
              <c:numCache>
                <c:formatCode>General</c:formatCode>
                <c:ptCount val="2"/>
                <c:pt idx="0">
                  <c:v>25.2</c:v>
                </c:pt>
                <c:pt idx="1">
                  <c:v>33.3</c:v>
                </c:pt>
              </c:numCache>
            </c:numRef>
          </c:val>
        </c:ser>
        <c:ser>
          <c:idx val="2"/>
          <c:order val="2"/>
          <c:tx>
            <c:strRef>
              <c:f>Sheet1!$D$1</c:f>
              <c:strCache>
                <c:ptCount val="1"/>
                <c:pt idx="0">
                  <c:v>5+ Chronic Conditions</c:v>
                </c:pt>
              </c:strCache>
            </c:strRef>
          </c:tx>
          <c:spPr>
            <a:solidFill>
              <a:srgbClr val="B2C23E"/>
            </a:solidFill>
          </c:spPr>
          <c:invertIfNegative val="0"/>
          <c:cat>
            <c:strRef>
              <c:f>Sheet1!$A$2:$A$3</c:f>
              <c:strCache>
                <c:ptCount val="2"/>
                <c:pt idx="0">
                  <c:v>Home Health Users without Medigap</c:v>
                </c:pt>
                <c:pt idx="1">
                  <c:v>All Medicare Beneficiaries</c:v>
                </c:pt>
              </c:strCache>
            </c:strRef>
          </c:cat>
          <c:val>
            <c:numRef>
              <c:f>Sheet1!$D$2:$D$3</c:f>
              <c:numCache>
                <c:formatCode>General</c:formatCode>
                <c:ptCount val="2"/>
                <c:pt idx="0">
                  <c:v>61.6</c:v>
                </c:pt>
                <c:pt idx="1">
                  <c:v>35.5</c:v>
                </c:pt>
              </c:numCache>
            </c:numRef>
          </c:val>
        </c:ser>
        <c:dLbls>
          <c:showLegendKey val="0"/>
          <c:showVal val="0"/>
          <c:showCatName val="0"/>
          <c:showSerName val="0"/>
          <c:showPercent val="0"/>
          <c:showBubbleSize val="0"/>
        </c:dLbls>
        <c:gapWidth val="150"/>
        <c:axId val="686341272"/>
        <c:axId val="686334632"/>
      </c:barChart>
      <c:catAx>
        <c:axId val="686341272"/>
        <c:scaling>
          <c:orientation val="minMax"/>
        </c:scaling>
        <c:delete val="0"/>
        <c:axPos val="b"/>
        <c:majorTickMark val="out"/>
        <c:minorTickMark val="none"/>
        <c:tickLblPos val="nextTo"/>
        <c:txPr>
          <a:bodyPr/>
          <a:lstStyle/>
          <a:p>
            <a:pPr>
              <a:defRPr sz="1400"/>
            </a:pPr>
            <a:endParaRPr lang="en-US"/>
          </a:p>
        </c:txPr>
        <c:crossAx val="686334632"/>
        <c:crosses val="autoZero"/>
        <c:auto val="1"/>
        <c:lblAlgn val="ctr"/>
        <c:lblOffset val="100"/>
        <c:noMultiLvlLbl val="0"/>
      </c:catAx>
      <c:valAx>
        <c:axId val="686334632"/>
        <c:scaling>
          <c:orientation val="minMax"/>
        </c:scaling>
        <c:delete val="0"/>
        <c:axPos val="l"/>
        <c:majorGridlines/>
        <c:numFmt formatCode="General" sourceLinked="1"/>
        <c:majorTickMark val="out"/>
        <c:minorTickMark val="none"/>
        <c:tickLblPos val="nextTo"/>
        <c:crossAx val="686341272"/>
        <c:crosses val="autoZero"/>
        <c:crossBetween val="between"/>
      </c:valAx>
    </c:plotArea>
    <c:legend>
      <c:legendPos val="r"/>
      <c:layout>
        <c:manualLayout>
          <c:xMode val="edge"/>
          <c:yMode val="edge"/>
          <c:x val="0.165505333992958"/>
          <c:y val="0.900372480013732"/>
          <c:w val="0.735612561645189"/>
          <c:h val="0.0981089619066824"/>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48849245406826"/>
          <c:y val="0.04796875"/>
          <c:w val="0.722587452037056"/>
          <c:h val="0.687067821975817"/>
        </c:manualLayout>
      </c:layout>
      <c:barChart>
        <c:barDir val="col"/>
        <c:grouping val="clustered"/>
        <c:varyColors val="0"/>
        <c:ser>
          <c:idx val="0"/>
          <c:order val="0"/>
          <c:tx>
            <c:strRef>
              <c:f>Sheet1!$B$1</c:f>
              <c:strCache>
                <c:ptCount val="1"/>
                <c:pt idx="0">
                  <c:v>0 ADLs</c:v>
                </c:pt>
              </c:strCache>
            </c:strRef>
          </c:tx>
          <c:spPr>
            <a:solidFill>
              <a:srgbClr val="0077AE"/>
            </a:solidFill>
          </c:spPr>
          <c:invertIfNegative val="0"/>
          <c:cat>
            <c:strRef>
              <c:f>Sheet1!$A$2:$A$3</c:f>
              <c:strCache>
                <c:ptCount val="2"/>
                <c:pt idx="0">
                  <c:v>Home Health Users without Medigap</c:v>
                </c:pt>
                <c:pt idx="1">
                  <c:v>All Medicare Beneficiaries</c:v>
                </c:pt>
              </c:strCache>
            </c:strRef>
          </c:cat>
          <c:val>
            <c:numRef>
              <c:f>Sheet1!$B$2:$B$3</c:f>
              <c:numCache>
                <c:formatCode>General</c:formatCode>
                <c:ptCount val="2"/>
                <c:pt idx="0">
                  <c:v>65.5</c:v>
                </c:pt>
                <c:pt idx="1">
                  <c:v>89.7</c:v>
                </c:pt>
              </c:numCache>
            </c:numRef>
          </c:val>
        </c:ser>
        <c:ser>
          <c:idx val="1"/>
          <c:order val="1"/>
          <c:tx>
            <c:strRef>
              <c:f>Sheet1!$C$1</c:f>
              <c:strCache>
                <c:ptCount val="1"/>
                <c:pt idx="0">
                  <c:v>1 or 2 ADLs</c:v>
                </c:pt>
              </c:strCache>
            </c:strRef>
          </c:tx>
          <c:invertIfNegative val="0"/>
          <c:cat>
            <c:strRef>
              <c:f>Sheet1!$A$2:$A$3</c:f>
              <c:strCache>
                <c:ptCount val="2"/>
                <c:pt idx="0">
                  <c:v>Home Health Users without Medigap</c:v>
                </c:pt>
                <c:pt idx="1">
                  <c:v>All Medicare Beneficiaries</c:v>
                </c:pt>
              </c:strCache>
            </c:strRef>
          </c:cat>
          <c:val>
            <c:numRef>
              <c:f>Sheet1!$C$2:$C$3</c:f>
              <c:numCache>
                <c:formatCode>General</c:formatCode>
                <c:ptCount val="2"/>
                <c:pt idx="0">
                  <c:v>17.4</c:v>
                </c:pt>
                <c:pt idx="1">
                  <c:v>6.2</c:v>
                </c:pt>
              </c:numCache>
            </c:numRef>
          </c:val>
        </c:ser>
        <c:ser>
          <c:idx val="2"/>
          <c:order val="2"/>
          <c:tx>
            <c:strRef>
              <c:f>Sheet1!$D$1</c:f>
              <c:strCache>
                <c:ptCount val="1"/>
                <c:pt idx="0">
                  <c:v>3+ ADLs</c:v>
                </c:pt>
              </c:strCache>
            </c:strRef>
          </c:tx>
          <c:spPr>
            <a:solidFill>
              <a:srgbClr val="B2C23E"/>
            </a:solidFill>
          </c:spPr>
          <c:invertIfNegative val="0"/>
          <c:cat>
            <c:strRef>
              <c:f>Sheet1!$A$2:$A$3</c:f>
              <c:strCache>
                <c:ptCount val="2"/>
                <c:pt idx="0">
                  <c:v>Home Health Users without Medigap</c:v>
                </c:pt>
                <c:pt idx="1">
                  <c:v>All Medicare Beneficiaries</c:v>
                </c:pt>
              </c:strCache>
            </c:strRef>
          </c:cat>
          <c:val>
            <c:numRef>
              <c:f>Sheet1!$D$2:$D$3</c:f>
              <c:numCache>
                <c:formatCode>General</c:formatCode>
                <c:ptCount val="2"/>
                <c:pt idx="0">
                  <c:v>17.1</c:v>
                </c:pt>
                <c:pt idx="1">
                  <c:v>4.1</c:v>
                </c:pt>
              </c:numCache>
            </c:numRef>
          </c:val>
        </c:ser>
        <c:dLbls>
          <c:showLegendKey val="0"/>
          <c:showVal val="0"/>
          <c:showCatName val="0"/>
          <c:showSerName val="0"/>
          <c:showPercent val="0"/>
          <c:showBubbleSize val="0"/>
        </c:dLbls>
        <c:gapWidth val="150"/>
        <c:axId val="686458280"/>
        <c:axId val="686478216"/>
      </c:barChart>
      <c:catAx>
        <c:axId val="686458280"/>
        <c:scaling>
          <c:orientation val="minMax"/>
        </c:scaling>
        <c:delete val="0"/>
        <c:axPos val="b"/>
        <c:majorTickMark val="out"/>
        <c:minorTickMark val="none"/>
        <c:tickLblPos val="nextTo"/>
        <c:crossAx val="686478216"/>
        <c:crosses val="autoZero"/>
        <c:auto val="1"/>
        <c:lblAlgn val="ctr"/>
        <c:lblOffset val="100"/>
        <c:noMultiLvlLbl val="0"/>
      </c:catAx>
      <c:valAx>
        <c:axId val="686478216"/>
        <c:scaling>
          <c:orientation val="minMax"/>
        </c:scaling>
        <c:delete val="0"/>
        <c:axPos val="l"/>
        <c:majorGridlines/>
        <c:numFmt formatCode="General" sourceLinked="1"/>
        <c:majorTickMark val="out"/>
        <c:minorTickMark val="none"/>
        <c:tickLblPos val="nextTo"/>
        <c:crossAx val="686458280"/>
        <c:crosses val="autoZero"/>
        <c:crossBetween val="between"/>
      </c:valAx>
    </c:plotArea>
    <c:legend>
      <c:legendPos val="r"/>
      <c:layout>
        <c:manualLayout>
          <c:xMode val="edge"/>
          <c:yMode val="edge"/>
          <c:x val="0.881901308210114"/>
          <c:y val="0.309756636791891"/>
          <c:w val="0.118098691789887"/>
          <c:h val="0.156122344858081"/>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1" y="0"/>
            <a:ext cx="3038049" cy="241817"/>
          </a:xfrm>
          <a:prstGeom prst="rect">
            <a:avLst/>
          </a:prstGeom>
          <a:noFill/>
          <a:ln w="9525">
            <a:noFill/>
            <a:miter lim="800000"/>
            <a:headEnd/>
            <a:tailEnd/>
          </a:ln>
          <a:effectLst/>
        </p:spPr>
        <p:txBody>
          <a:bodyPr vert="horz" wrap="square" lIns="93175" tIns="46587" rIns="93175" bIns="46587" numCol="1" anchor="t" anchorCtr="0" compatLnSpc="1">
            <a:prstTxWarp prst="textNoShape">
              <a:avLst/>
            </a:prstTxWarp>
            <a:spAutoFit/>
          </a:bodyPr>
          <a:lstStyle>
            <a:lvl1pPr algn="l" defTabSz="931221" eaLnBrk="0" hangingPunct="0">
              <a:lnSpc>
                <a:spcPct val="80000"/>
              </a:lnSpc>
              <a:spcBef>
                <a:spcPct val="0"/>
              </a:spcBef>
              <a:buClrTx/>
              <a:buSzTx/>
              <a:buFontTx/>
              <a:buNone/>
              <a:defRPr sz="1200">
                <a:ea typeface="ＭＳ Ｐゴシック" pitchFamily="34" charset="-128"/>
              </a:defRPr>
            </a:lvl1pPr>
          </a:lstStyle>
          <a:p>
            <a:endParaRPr lang="en-US" dirty="0"/>
          </a:p>
        </p:txBody>
      </p:sp>
      <p:sp>
        <p:nvSpPr>
          <p:cNvPr id="38915" name="Rectangle 3"/>
          <p:cNvSpPr>
            <a:spLocks noGrp="1" noChangeArrowheads="1"/>
          </p:cNvSpPr>
          <p:nvPr>
            <p:ph type="dt" sz="quarter" idx="1"/>
          </p:nvPr>
        </p:nvSpPr>
        <p:spPr bwMode="auto">
          <a:xfrm>
            <a:off x="3972351" y="0"/>
            <a:ext cx="3038049" cy="241817"/>
          </a:xfrm>
          <a:prstGeom prst="rect">
            <a:avLst/>
          </a:prstGeom>
          <a:noFill/>
          <a:ln w="9525">
            <a:noFill/>
            <a:miter lim="800000"/>
            <a:headEnd/>
            <a:tailEnd/>
          </a:ln>
          <a:effectLst/>
        </p:spPr>
        <p:txBody>
          <a:bodyPr vert="horz" wrap="square" lIns="93175" tIns="46587" rIns="93175" bIns="46587" numCol="1" anchor="t" anchorCtr="0" compatLnSpc="1">
            <a:prstTxWarp prst="textNoShape">
              <a:avLst/>
            </a:prstTxWarp>
            <a:spAutoFit/>
          </a:bodyPr>
          <a:lstStyle>
            <a:lvl1pPr algn="r" defTabSz="931221" eaLnBrk="0" hangingPunct="0">
              <a:lnSpc>
                <a:spcPct val="80000"/>
              </a:lnSpc>
              <a:spcBef>
                <a:spcPct val="0"/>
              </a:spcBef>
              <a:buClrTx/>
              <a:buSzTx/>
              <a:buFontTx/>
              <a:buNone/>
              <a:defRPr sz="1200">
                <a:ea typeface="ＭＳ Ｐゴシック" pitchFamily="34" charset="-128"/>
              </a:defRPr>
            </a:lvl1pPr>
          </a:lstStyle>
          <a:p>
            <a:endParaRPr lang="en-US" dirty="0"/>
          </a:p>
        </p:txBody>
      </p:sp>
      <p:sp>
        <p:nvSpPr>
          <p:cNvPr id="38916" name="Rectangle 4"/>
          <p:cNvSpPr>
            <a:spLocks noGrp="1" noChangeArrowheads="1"/>
          </p:cNvSpPr>
          <p:nvPr>
            <p:ph type="ftr" sz="quarter" idx="2"/>
          </p:nvPr>
        </p:nvSpPr>
        <p:spPr bwMode="auto">
          <a:xfrm>
            <a:off x="1" y="9054583"/>
            <a:ext cx="3038049" cy="241817"/>
          </a:xfrm>
          <a:prstGeom prst="rect">
            <a:avLst/>
          </a:prstGeom>
          <a:noFill/>
          <a:ln w="9525">
            <a:noFill/>
            <a:miter lim="800000"/>
            <a:headEnd/>
            <a:tailEnd/>
          </a:ln>
          <a:effectLst/>
        </p:spPr>
        <p:txBody>
          <a:bodyPr vert="horz" wrap="square" lIns="93175" tIns="46587" rIns="93175" bIns="46587" numCol="1" anchor="b" anchorCtr="0" compatLnSpc="1">
            <a:prstTxWarp prst="textNoShape">
              <a:avLst/>
            </a:prstTxWarp>
            <a:spAutoFit/>
          </a:bodyPr>
          <a:lstStyle>
            <a:lvl1pPr algn="l" defTabSz="931221" eaLnBrk="0" hangingPunct="0">
              <a:lnSpc>
                <a:spcPct val="80000"/>
              </a:lnSpc>
              <a:spcBef>
                <a:spcPct val="0"/>
              </a:spcBef>
              <a:buClrTx/>
              <a:buSzTx/>
              <a:buFontTx/>
              <a:buNone/>
              <a:defRPr sz="1200">
                <a:ea typeface="ＭＳ Ｐゴシック" pitchFamily="34" charset="-128"/>
              </a:defRPr>
            </a:lvl1pPr>
          </a:lstStyle>
          <a:p>
            <a:endParaRPr lang="en-US" dirty="0"/>
          </a:p>
        </p:txBody>
      </p:sp>
      <p:sp>
        <p:nvSpPr>
          <p:cNvPr id="38917" name="Rectangle 5"/>
          <p:cNvSpPr>
            <a:spLocks noGrp="1" noChangeArrowheads="1"/>
          </p:cNvSpPr>
          <p:nvPr>
            <p:ph type="sldNum" sz="quarter" idx="3"/>
          </p:nvPr>
        </p:nvSpPr>
        <p:spPr bwMode="auto">
          <a:xfrm>
            <a:off x="3972351" y="9054583"/>
            <a:ext cx="3038049" cy="241817"/>
          </a:xfrm>
          <a:prstGeom prst="rect">
            <a:avLst/>
          </a:prstGeom>
          <a:noFill/>
          <a:ln w="9525">
            <a:noFill/>
            <a:miter lim="800000"/>
            <a:headEnd/>
            <a:tailEnd/>
          </a:ln>
          <a:effectLst/>
        </p:spPr>
        <p:txBody>
          <a:bodyPr vert="horz" wrap="square" lIns="93175" tIns="46587" rIns="93175" bIns="46587" numCol="1" anchor="b" anchorCtr="0" compatLnSpc="1">
            <a:prstTxWarp prst="textNoShape">
              <a:avLst/>
            </a:prstTxWarp>
            <a:spAutoFit/>
          </a:bodyPr>
          <a:lstStyle>
            <a:lvl1pPr algn="r" defTabSz="931221" eaLnBrk="0" hangingPunct="0">
              <a:lnSpc>
                <a:spcPct val="80000"/>
              </a:lnSpc>
              <a:spcBef>
                <a:spcPct val="0"/>
              </a:spcBef>
              <a:buClrTx/>
              <a:buSzTx/>
              <a:buFontTx/>
              <a:buNone/>
              <a:defRPr sz="1200">
                <a:ea typeface="ＭＳ Ｐゴシック" pitchFamily="34" charset="-128"/>
              </a:defRPr>
            </a:lvl1pPr>
          </a:lstStyle>
          <a:p>
            <a:fld id="{67B80974-0244-4E2E-82E9-6F6C9040F56B}" type="slidenum">
              <a:rPr lang="en-US"/>
              <a:pPr/>
              <a:t>‹#›</a:t>
            </a:fld>
            <a:endParaRPr lang="en-US" dirty="0"/>
          </a:p>
        </p:txBody>
      </p:sp>
    </p:spTree>
    <p:extLst>
      <p:ext uri="{BB962C8B-B14F-4D97-AF65-F5344CB8AC3E}">
        <p14:creationId xmlns:p14="http://schemas.microsoft.com/office/powerpoint/2010/main" val="3406439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1" y="0"/>
            <a:ext cx="3038049" cy="465449"/>
          </a:xfrm>
          <a:prstGeom prst="rect">
            <a:avLst/>
          </a:prstGeom>
          <a:noFill/>
          <a:ln w="9525">
            <a:noFill/>
            <a:miter lim="800000"/>
            <a:headEnd/>
            <a:tailEnd/>
          </a:ln>
          <a:effectLst/>
        </p:spPr>
        <p:txBody>
          <a:bodyPr vert="horz" wrap="square" lIns="93175" tIns="46587" rIns="93175" bIns="46587" numCol="1" anchor="t" anchorCtr="0" compatLnSpc="1">
            <a:prstTxWarp prst="textNoShape">
              <a:avLst/>
            </a:prstTxWarp>
          </a:bodyPr>
          <a:lstStyle>
            <a:lvl1pPr algn="l" defTabSz="931221" eaLnBrk="0" hangingPunct="0">
              <a:spcBef>
                <a:spcPct val="0"/>
              </a:spcBef>
              <a:buClrTx/>
              <a:buSzTx/>
              <a:buFontTx/>
              <a:buNone/>
              <a:defRPr sz="1200"/>
            </a:lvl1pPr>
          </a:lstStyle>
          <a:p>
            <a:endParaRPr lang="en-US" dirty="0"/>
          </a:p>
        </p:txBody>
      </p:sp>
      <p:sp>
        <p:nvSpPr>
          <p:cNvPr id="31747" name="Rectangle 3"/>
          <p:cNvSpPr>
            <a:spLocks noGrp="1" noChangeArrowheads="1"/>
          </p:cNvSpPr>
          <p:nvPr>
            <p:ph type="dt" idx="1"/>
          </p:nvPr>
        </p:nvSpPr>
        <p:spPr bwMode="auto">
          <a:xfrm>
            <a:off x="3972351" y="0"/>
            <a:ext cx="3038049" cy="465449"/>
          </a:xfrm>
          <a:prstGeom prst="rect">
            <a:avLst/>
          </a:prstGeom>
          <a:noFill/>
          <a:ln w="9525">
            <a:noFill/>
            <a:miter lim="800000"/>
            <a:headEnd/>
            <a:tailEnd/>
          </a:ln>
          <a:effectLst/>
        </p:spPr>
        <p:txBody>
          <a:bodyPr vert="horz" wrap="square" lIns="93175" tIns="46587" rIns="93175" bIns="46587" numCol="1" anchor="t" anchorCtr="0" compatLnSpc="1">
            <a:prstTxWarp prst="textNoShape">
              <a:avLst/>
            </a:prstTxWarp>
          </a:bodyPr>
          <a:lstStyle>
            <a:lvl1pPr algn="r" defTabSz="931221" eaLnBrk="0" hangingPunct="0">
              <a:spcBef>
                <a:spcPct val="0"/>
              </a:spcBef>
              <a:buClrTx/>
              <a:buSzTx/>
              <a:buFontTx/>
              <a:buNone/>
              <a:defRPr sz="1200"/>
            </a:lvl1pPr>
          </a:lstStyle>
          <a:p>
            <a:endParaRPr lang="en-US" dirty="0"/>
          </a:p>
        </p:txBody>
      </p:sp>
      <p:sp>
        <p:nvSpPr>
          <p:cNvPr id="3174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p:spPr>
      </p:sp>
      <p:sp>
        <p:nvSpPr>
          <p:cNvPr id="31749" name="Rectangle 5"/>
          <p:cNvSpPr>
            <a:spLocks noGrp="1" noChangeArrowheads="1"/>
          </p:cNvSpPr>
          <p:nvPr>
            <p:ph type="body" sz="quarter" idx="3"/>
          </p:nvPr>
        </p:nvSpPr>
        <p:spPr bwMode="auto">
          <a:xfrm>
            <a:off x="934302" y="4415475"/>
            <a:ext cx="5141796" cy="4184324"/>
          </a:xfrm>
          <a:prstGeom prst="rect">
            <a:avLst/>
          </a:prstGeom>
          <a:noFill/>
          <a:ln w="9525">
            <a:noFill/>
            <a:miter lim="800000"/>
            <a:headEnd/>
            <a:tailEnd/>
          </a:ln>
          <a:effectLst/>
        </p:spPr>
        <p:txBody>
          <a:bodyPr vert="horz" wrap="square" lIns="93175" tIns="46587" rIns="93175" bIns="4658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0" name="Rectangle 6"/>
          <p:cNvSpPr>
            <a:spLocks noGrp="1" noChangeArrowheads="1"/>
          </p:cNvSpPr>
          <p:nvPr>
            <p:ph type="ftr" sz="quarter" idx="4"/>
          </p:nvPr>
        </p:nvSpPr>
        <p:spPr bwMode="auto">
          <a:xfrm>
            <a:off x="1" y="8830951"/>
            <a:ext cx="3038049" cy="465449"/>
          </a:xfrm>
          <a:prstGeom prst="rect">
            <a:avLst/>
          </a:prstGeom>
          <a:noFill/>
          <a:ln w="9525">
            <a:noFill/>
            <a:miter lim="800000"/>
            <a:headEnd/>
            <a:tailEnd/>
          </a:ln>
          <a:effectLst/>
        </p:spPr>
        <p:txBody>
          <a:bodyPr vert="horz" wrap="square" lIns="93175" tIns="46587" rIns="93175" bIns="46587" numCol="1" anchor="b" anchorCtr="0" compatLnSpc="1">
            <a:prstTxWarp prst="textNoShape">
              <a:avLst/>
            </a:prstTxWarp>
          </a:bodyPr>
          <a:lstStyle>
            <a:lvl1pPr algn="l" defTabSz="931221" eaLnBrk="0" hangingPunct="0">
              <a:spcBef>
                <a:spcPct val="0"/>
              </a:spcBef>
              <a:buClrTx/>
              <a:buSzTx/>
              <a:buFontTx/>
              <a:buNone/>
              <a:defRPr sz="1200"/>
            </a:lvl1pPr>
          </a:lstStyle>
          <a:p>
            <a:endParaRPr lang="en-US" dirty="0"/>
          </a:p>
        </p:txBody>
      </p:sp>
      <p:sp>
        <p:nvSpPr>
          <p:cNvPr id="31751" name="Rectangle 7"/>
          <p:cNvSpPr>
            <a:spLocks noGrp="1" noChangeArrowheads="1"/>
          </p:cNvSpPr>
          <p:nvPr>
            <p:ph type="sldNum" sz="quarter" idx="5"/>
          </p:nvPr>
        </p:nvSpPr>
        <p:spPr bwMode="auto">
          <a:xfrm>
            <a:off x="3972351" y="8830951"/>
            <a:ext cx="3038049" cy="465449"/>
          </a:xfrm>
          <a:prstGeom prst="rect">
            <a:avLst/>
          </a:prstGeom>
          <a:noFill/>
          <a:ln w="9525">
            <a:noFill/>
            <a:miter lim="800000"/>
            <a:headEnd/>
            <a:tailEnd/>
          </a:ln>
          <a:effectLst/>
        </p:spPr>
        <p:txBody>
          <a:bodyPr vert="horz" wrap="square" lIns="93175" tIns="46587" rIns="93175" bIns="46587" numCol="1" anchor="b" anchorCtr="0" compatLnSpc="1">
            <a:prstTxWarp prst="textNoShape">
              <a:avLst/>
            </a:prstTxWarp>
          </a:bodyPr>
          <a:lstStyle>
            <a:lvl1pPr algn="r" defTabSz="931221" eaLnBrk="0" hangingPunct="0">
              <a:spcBef>
                <a:spcPct val="0"/>
              </a:spcBef>
              <a:buClrTx/>
              <a:buSzTx/>
              <a:buFontTx/>
              <a:buNone/>
              <a:defRPr sz="1200"/>
            </a:lvl1pPr>
          </a:lstStyle>
          <a:p>
            <a:fld id="{EF43C3E1-026B-485B-B8AF-971CA5CC2DA9}" type="slidenum">
              <a:rPr lang="en-US"/>
              <a:pPr/>
              <a:t>‹#›</a:t>
            </a:fld>
            <a:endParaRPr lang="en-US" dirty="0"/>
          </a:p>
        </p:txBody>
      </p:sp>
    </p:spTree>
    <p:extLst>
      <p:ext uri="{BB962C8B-B14F-4D97-AF65-F5344CB8AC3E}">
        <p14:creationId xmlns:p14="http://schemas.microsoft.com/office/powerpoint/2010/main" val="29742453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Arial Unicode MS" pitchFamily="34" charset="-128"/>
        <a:cs typeface="Arial Unicode MS" pitchFamily="34" charset="-128"/>
      </a:defRPr>
    </a:lvl1pPr>
    <a:lvl2pPr marL="457200" algn="l" rtl="0" fontAlgn="base">
      <a:spcBef>
        <a:spcPct val="30000"/>
      </a:spcBef>
      <a:spcAft>
        <a:spcPct val="0"/>
      </a:spcAft>
      <a:defRPr sz="1200" kern="1200">
        <a:solidFill>
          <a:schemeClr val="tx1"/>
        </a:solidFill>
        <a:latin typeface="Arial" charset="0"/>
        <a:ea typeface="Arial Unicode MS" pitchFamily="34" charset="-128"/>
        <a:cs typeface="Arial Unicode MS" pitchFamily="34" charset="-128"/>
      </a:defRPr>
    </a:lvl2pPr>
    <a:lvl3pPr marL="914400" algn="l" rtl="0" fontAlgn="base">
      <a:spcBef>
        <a:spcPct val="30000"/>
      </a:spcBef>
      <a:spcAft>
        <a:spcPct val="0"/>
      </a:spcAft>
      <a:defRPr sz="1200" kern="1200">
        <a:solidFill>
          <a:schemeClr val="tx1"/>
        </a:solidFill>
        <a:latin typeface="Arial" charset="0"/>
        <a:ea typeface="Arial Unicode MS" pitchFamily="34" charset="-128"/>
        <a:cs typeface="Arial Unicode MS" pitchFamily="34" charset="-128"/>
      </a:defRPr>
    </a:lvl3pPr>
    <a:lvl4pPr marL="1371600" algn="l" rtl="0" fontAlgn="base">
      <a:spcBef>
        <a:spcPct val="30000"/>
      </a:spcBef>
      <a:spcAft>
        <a:spcPct val="0"/>
      </a:spcAft>
      <a:defRPr sz="1200" kern="1200">
        <a:solidFill>
          <a:schemeClr val="tx1"/>
        </a:solidFill>
        <a:latin typeface="Arial" charset="0"/>
        <a:ea typeface="Arial Unicode MS" pitchFamily="34" charset="-128"/>
        <a:cs typeface="Arial Unicode MS" pitchFamily="34" charset="-128"/>
      </a:defRPr>
    </a:lvl4pPr>
    <a:lvl5pPr marL="1828800" algn="l" rtl="0" fontAlgn="base">
      <a:spcBef>
        <a:spcPct val="30000"/>
      </a:spcBef>
      <a:spcAft>
        <a:spcPct val="0"/>
      </a:spcAft>
      <a:defRPr sz="12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CDA948-4144-48D2-8DA5-5B7087F242D5}" type="slidenum">
              <a:rPr lang="en-US"/>
              <a:pPr/>
              <a:t>1</a:t>
            </a:fld>
            <a:endParaRPr lang="en-US" dirty="0"/>
          </a:p>
        </p:txBody>
      </p:sp>
      <p:sp>
        <p:nvSpPr>
          <p:cNvPr id="805890" name="Rectangle 2"/>
          <p:cNvSpPr>
            <a:spLocks noGrp="1" noRot="1" noChangeAspect="1" noChangeArrowheads="1" noTextEdit="1"/>
          </p:cNvSpPr>
          <p:nvPr>
            <p:ph type="sldImg"/>
          </p:nvPr>
        </p:nvSpPr>
        <p:spPr>
          <a:ln/>
        </p:spPr>
      </p:sp>
      <p:sp>
        <p:nvSpPr>
          <p:cNvPr id="80589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556F37-9A38-439B-9A71-746DD31802FE}" type="slidenum">
              <a:rPr lang="en-US"/>
              <a:pPr/>
              <a:t>15</a:t>
            </a:fld>
            <a:endParaRPr lang="en-US" dirty="0"/>
          </a:p>
        </p:txBody>
      </p:sp>
      <p:sp>
        <p:nvSpPr>
          <p:cNvPr id="645122" name="Rectangle 2"/>
          <p:cNvSpPr>
            <a:spLocks noGrp="1" noRot="1" noChangeAspect="1" noChangeArrowheads="1" noTextEdit="1"/>
          </p:cNvSpPr>
          <p:nvPr>
            <p:ph type="sldImg"/>
          </p:nvPr>
        </p:nvSpPr>
        <p:spPr>
          <a:xfrm>
            <a:off x="1154113" y="684213"/>
            <a:ext cx="4659312" cy="3495675"/>
          </a:xfrm>
          <a:ln/>
        </p:spPr>
      </p:sp>
      <p:sp>
        <p:nvSpPr>
          <p:cNvPr id="645123" name="Rectangle 3"/>
          <p:cNvSpPr>
            <a:spLocks noGrp="1" noChangeArrowheads="1"/>
          </p:cNvSpPr>
          <p:nvPr>
            <p:ph type="body" idx="1"/>
          </p:nvPr>
        </p:nvSpPr>
        <p:spPr>
          <a:xfrm>
            <a:off x="929600" y="4406041"/>
            <a:ext cx="5112011" cy="4179606"/>
          </a:xfrm>
        </p:spPr>
        <p:txBody>
          <a:bodyPr lIns="91256" tIns="45628" rIns="91256" bIns="45628"/>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556F37-9A38-439B-9A71-746DD31802FE}" type="slidenum">
              <a:rPr lang="en-US"/>
              <a:pPr/>
              <a:t>16</a:t>
            </a:fld>
            <a:endParaRPr lang="en-US" dirty="0"/>
          </a:p>
        </p:txBody>
      </p:sp>
      <p:sp>
        <p:nvSpPr>
          <p:cNvPr id="645122" name="Rectangle 2"/>
          <p:cNvSpPr>
            <a:spLocks noGrp="1" noRot="1" noChangeAspect="1" noChangeArrowheads="1" noTextEdit="1"/>
          </p:cNvSpPr>
          <p:nvPr>
            <p:ph type="sldImg"/>
          </p:nvPr>
        </p:nvSpPr>
        <p:spPr>
          <a:xfrm>
            <a:off x="1154113" y="684213"/>
            <a:ext cx="4659312" cy="3495675"/>
          </a:xfrm>
          <a:ln/>
        </p:spPr>
      </p:sp>
      <p:sp>
        <p:nvSpPr>
          <p:cNvPr id="645123" name="Rectangle 3"/>
          <p:cNvSpPr>
            <a:spLocks noGrp="1" noChangeArrowheads="1"/>
          </p:cNvSpPr>
          <p:nvPr>
            <p:ph type="body" idx="1"/>
          </p:nvPr>
        </p:nvSpPr>
        <p:spPr>
          <a:xfrm>
            <a:off x="929600" y="4406041"/>
            <a:ext cx="5112011" cy="4179606"/>
          </a:xfrm>
        </p:spPr>
        <p:txBody>
          <a:bodyPr lIns="91256" tIns="45628" rIns="91256" bIns="45628"/>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9BC0B0-7CC1-4C8A-9815-A83C05D1CF37}" type="slidenum">
              <a:rPr lang="en-US"/>
              <a:pPr/>
              <a:t>17</a:t>
            </a:fld>
            <a:endParaRPr lang="en-US" dirty="0"/>
          </a:p>
        </p:txBody>
      </p:sp>
      <p:sp>
        <p:nvSpPr>
          <p:cNvPr id="642050" name="Rectangle 2"/>
          <p:cNvSpPr>
            <a:spLocks noGrp="1" noRot="1" noChangeAspect="1" noChangeArrowheads="1" noTextEdit="1"/>
          </p:cNvSpPr>
          <p:nvPr>
            <p:ph type="sldImg"/>
          </p:nvPr>
        </p:nvSpPr>
        <p:spPr>
          <a:xfrm>
            <a:off x="1155700" y="684213"/>
            <a:ext cx="4659313" cy="3495675"/>
          </a:xfrm>
          <a:ln/>
        </p:spPr>
      </p:sp>
      <p:sp>
        <p:nvSpPr>
          <p:cNvPr id="642051" name="Rectangle 3"/>
          <p:cNvSpPr>
            <a:spLocks noGrp="1" noChangeArrowheads="1"/>
          </p:cNvSpPr>
          <p:nvPr>
            <p:ph type="body" idx="1"/>
          </p:nvPr>
        </p:nvSpPr>
        <p:spPr>
          <a:xfrm>
            <a:off x="929600" y="4406041"/>
            <a:ext cx="5112011" cy="4179606"/>
          </a:xfrm>
        </p:spPr>
        <p:txBody>
          <a:bodyPr lIns="91256" tIns="45628" rIns="91256" bIns="45628"/>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4C2BED-B195-44D2-8200-12F8B7627951}" type="slidenum">
              <a:rPr lang="en-US"/>
              <a:pPr/>
              <a:t>3</a:t>
            </a:fld>
            <a:endParaRPr lang="en-US" dirty="0"/>
          </a:p>
        </p:txBody>
      </p:sp>
      <p:sp>
        <p:nvSpPr>
          <p:cNvPr id="716802" name="Rectangle 2"/>
          <p:cNvSpPr>
            <a:spLocks noGrp="1" noRot="1" noChangeAspect="1" noChangeArrowheads="1" noTextEdit="1"/>
          </p:cNvSpPr>
          <p:nvPr>
            <p:ph type="sldImg"/>
          </p:nvPr>
        </p:nvSpPr>
        <p:spPr>
          <a:ln/>
        </p:spPr>
      </p:sp>
      <p:sp>
        <p:nvSpPr>
          <p:cNvPr id="71680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9BC0B0-7CC1-4C8A-9815-A83C05D1CF37}" type="slidenum">
              <a:rPr lang="en-US"/>
              <a:pPr/>
              <a:t>5</a:t>
            </a:fld>
            <a:endParaRPr lang="en-US" dirty="0"/>
          </a:p>
        </p:txBody>
      </p:sp>
      <p:sp>
        <p:nvSpPr>
          <p:cNvPr id="642050" name="Rectangle 2"/>
          <p:cNvSpPr>
            <a:spLocks noGrp="1" noRot="1" noChangeAspect="1" noChangeArrowheads="1" noTextEdit="1"/>
          </p:cNvSpPr>
          <p:nvPr>
            <p:ph type="sldImg"/>
          </p:nvPr>
        </p:nvSpPr>
        <p:spPr>
          <a:xfrm>
            <a:off x="1155700" y="684213"/>
            <a:ext cx="4659313" cy="3495675"/>
          </a:xfrm>
          <a:ln/>
        </p:spPr>
      </p:sp>
      <p:sp>
        <p:nvSpPr>
          <p:cNvPr id="642051" name="Rectangle 3"/>
          <p:cNvSpPr>
            <a:spLocks noGrp="1" noChangeArrowheads="1"/>
          </p:cNvSpPr>
          <p:nvPr>
            <p:ph type="body" idx="1"/>
          </p:nvPr>
        </p:nvSpPr>
        <p:spPr>
          <a:xfrm>
            <a:off x="929600" y="4406041"/>
            <a:ext cx="5112011" cy="4179606"/>
          </a:xfrm>
        </p:spPr>
        <p:txBody>
          <a:bodyPr lIns="91256" tIns="45628" rIns="91256" bIns="45628"/>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552F4F-B471-4C40-9AE5-AF73844E6208}" type="slidenum">
              <a:rPr lang="en-US"/>
              <a:pPr/>
              <a:t>7</a:t>
            </a:fld>
            <a:endParaRPr lang="en-US" dirty="0"/>
          </a:p>
        </p:txBody>
      </p:sp>
      <p:sp>
        <p:nvSpPr>
          <p:cNvPr id="657410" name="Rectangle 2"/>
          <p:cNvSpPr>
            <a:spLocks noGrp="1" noRot="1" noChangeAspect="1" noChangeArrowheads="1" noTextEdit="1"/>
          </p:cNvSpPr>
          <p:nvPr>
            <p:ph type="sldImg"/>
          </p:nvPr>
        </p:nvSpPr>
        <p:spPr>
          <a:ln/>
        </p:spPr>
      </p:sp>
      <p:sp>
        <p:nvSpPr>
          <p:cNvPr id="657411" name="Rectangle 3"/>
          <p:cNvSpPr>
            <a:spLocks noGrp="1" noChangeArrowheads="1"/>
          </p:cNvSpPr>
          <p:nvPr>
            <p:ph type="body" idx="1"/>
          </p:nvPr>
        </p:nvSpPr>
        <p:spPr/>
        <p:txBody>
          <a:bodyPr lIns="93104" tIns="46553" rIns="93104" bIns="46553"/>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556F37-9A38-439B-9A71-746DD31802FE}" type="slidenum">
              <a:rPr lang="en-US"/>
              <a:pPr/>
              <a:t>8</a:t>
            </a:fld>
            <a:endParaRPr lang="en-US" dirty="0"/>
          </a:p>
        </p:txBody>
      </p:sp>
      <p:sp>
        <p:nvSpPr>
          <p:cNvPr id="645122" name="Rectangle 2"/>
          <p:cNvSpPr>
            <a:spLocks noGrp="1" noRot="1" noChangeAspect="1" noChangeArrowheads="1" noTextEdit="1"/>
          </p:cNvSpPr>
          <p:nvPr>
            <p:ph type="sldImg"/>
          </p:nvPr>
        </p:nvSpPr>
        <p:spPr>
          <a:xfrm>
            <a:off x="1154113" y="684213"/>
            <a:ext cx="4659312" cy="3495675"/>
          </a:xfrm>
          <a:ln/>
        </p:spPr>
      </p:sp>
      <p:sp>
        <p:nvSpPr>
          <p:cNvPr id="645123" name="Rectangle 3"/>
          <p:cNvSpPr>
            <a:spLocks noGrp="1" noChangeArrowheads="1"/>
          </p:cNvSpPr>
          <p:nvPr>
            <p:ph type="body" idx="1"/>
          </p:nvPr>
        </p:nvSpPr>
        <p:spPr>
          <a:xfrm>
            <a:off x="929600" y="4406041"/>
            <a:ext cx="5112011" cy="4179606"/>
          </a:xfrm>
        </p:spPr>
        <p:txBody>
          <a:bodyPr lIns="91256" tIns="45628" rIns="91256" bIns="45628"/>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2784EF-485D-49D1-9843-8F82151AF164}" type="slidenum">
              <a:rPr lang="en-US"/>
              <a:pPr/>
              <a:t>9</a:t>
            </a:fld>
            <a:endParaRPr lang="en-US" dirty="0"/>
          </a:p>
        </p:txBody>
      </p:sp>
      <p:sp>
        <p:nvSpPr>
          <p:cNvPr id="786434" name="Rectangle 2"/>
          <p:cNvSpPr>
            <a:spLocks noGrp="1" noRot="1" noChangeAspect="1" noChangeArrowheads="1" noTextEdit="1"/>
          </p:cNvSpPr>
          <p:nvPr>
            <p:ph type="sldImg"/>
          </p:nvPr>
        </p:nvSpPr>
        <p:spPr>
          <a:xfrm>
            <a:off x="1155700" y="684213"/>
            <a:ext cx="4659313" cy="3495675"/>
          </a:xfrm>
          <a:ln/>
        </p:spPr>
      </p:sp>
      <p:sp>
        <p:nvSpPr>
          <p:cNvPr id="786435" name="Rectangle 3"/>
          <p:cNvSpPr>
            <a:spLocks noGrp="1" noChangeArrowheads="1"/>
          </p:cNvSpPr>
          <p:nvPr>
            <p:ph type="body" idx="1"/>
          </p:nvPr>
        </p:nvSpPr>
        <p:spPr>
          <a:xfrm>
            <a:off x="929600" y="4406041"/>
            <a:ext cx="5112011" cy="4179606"/>
          </a:xfrm>
        </p:spPr>
        <p:txBody>
          <a:bodyPr lIns="91256" tIns="45628" rIns="91256" bIns="45628"/>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552F4F-B471-4C40-9AE5-AF73844E6208}" type="slidenum">
              <a:rPr lang="en-US"/>
              <a:pPr/>
              <a:t>10</a:t>
            </a:fld>
            <a:endParaRPr lang="en-US" dirty="0"/>
          </a:p>
        </p:txBody>
      </p:sp>
      <p:sp>
        <p:nvSpPr>
          <p:cNvPr id="657410" name="Rectangle 2"/>
          <p:cNvSpPr>
            <a:spLocks noGrp="1" noRot="1" noChangeAspect="1" noChangeArrowheads="1" noTextEdit="1"/>
          </p:cNvSpPr>
          <p:nvPr>
            <p:ph type="sldImg"/>
          </p:nvPr>
        </p:nvSpPr>
        <p:spPr>
          <a:ln/>
        </p:spPr>
      </p:sp>
      <p:sp>
        <p:nvSpPr>
          <p:cNvPr id="657411" name="Rectangle 3"/>
          <p:cNvSpPr>
            <a:spLocks noGrp="1" noChangeArrowheads="1"/>
          </p:cNvSpPr>
          <p:nvPr>
            <p:ph type="body" idx="1"/>
          </p:nvPr>
        </p:nvSpPr>
        <p:spPr/>
        <p:txBody>
          <a:bodyPr lIns="93104" tIns="46553" rIns="93104" bIns="46553"/>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552F4F-B471-4C40-9AE5-AF73844E6208}" type="slidenum">
              <a:rPr lang="en-US"/>
              <a:pPr/>
              <a:t>13</a:t>
            </a:fld>
            <a:endParaRPr lang="en-US" dirty="0"/>
          </a:p>
        </p:txBody>
      </p:sp>
      <p:sp>
        <p:nvSpPr>
          <p:cNvPr id="657410" name="Rectangle 2"/>
          <p:cNvSpPr>
            <a:spLocks noGrp="1" noRot="1" noChangeAspect="1" noChangeArrowheads="1" noTextEdit="1"/>
          </p:cNvSpPr>
          <p:nvPr>
            <p:ph type="sldImg"/>
          </p:nvPr>
        </p:nvSpPr>
        <p:spPr>
          <a:ln/>
        </p:spPr>
      </p:sp>
      <p:sp>
        <p:nvSpPr>
          <p:cNvPr id="657411" name="Rectangle 3"/>
          <p:cNvSpPr>
            <a:spLocks noGrp="1" noChangeArrowheads="1"/>
          </p:cNvSpPr>
          <p:nvPr>
            <p:ph type="body" idx="1"/>
          </p:nvPr>
        </p:nvSpPr>
        <p:spPr/>
        <p:txBody>
          <a:bodyPr lIns="93104" tIns="46553" rIns="93104" bIns="46553"/>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9BC0B0-7CC1-4C8A-9815-A83C05D1CF37}" type="slidenum">
              <a:rPr lang="en-US"/>
              <a:pPr/>
              <a:t>14</a:t>
            </a:fld>
            <a:endParaRPr lang="en-US" dirty="0"/>
          </a:p>
        </p:txBody>
      </p:sp>
      <p:sp>
        <p:nvSpPr>
          <p:cNvPr id="642050" name="Rectangle 2"/>
          <p:cNvSpPr>
            <a:spLocks noGrp="1" noRot="1" noChangeAspect="1" noChangeArrowheads="1" noTextEdit="1"/>
          </p:cNvSpPr>
          <p:nvPr>
            <p:ph type="sldImg"/>
          </p:nvPr>
        </p:nvSpPr>
        <p:spPr>
          <a:xfrm>
            <a:off x="1155700" y="684213"/>
            <a:ext cx="4659313" cy="3495675"/>
          </a:xfrm>
          <a:ln/>
        </p:spPr>
      </p:sp>
      <p:sp>
        <p:nvSpPr>
          <p:cNvPr id="642051" name="Rectangle 3"/>
          <p:cNvSpPr>
            <a:spLocks noGrp="1" noChangeArrowheads="1"/>
          </p:cNvSpPr>
          <p:nvPr>
            <p:ph type="body" idx="1"/>
          </p:nvPr>
        </p:nvSpPr>
        <p:spPr>
          <a:xfrm>
            <a:off x="929600" y="4406041"/>
            <a:ext cx="5112011" cy="4179606"/>
          </a:xfrm>
        </p:spPr>
        <p:txBody>
          <a:bodyPr lIns="91256" tIns="45628" rIns="91256" bIns="45628"/>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eg"/><Relationship Id="rId3" Type="http://schemas.openxmlformats.org/officeDocument/2006/relationships/image" Target="../media/image3.jpe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jpeg"/><Relationship Id="rId3" Type="http://schemas.openxmlformats.org/officeDocument/2006/relationships/image" Target="../media/image4.jpe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2.jpeg"/><Relationship Id="rId3" Type="http://schemas.openxmlformats.org/officeDocument/2006/relationships/image" Target="../media/image5.jpe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2.jpeg"/><Relationship Id="rId3" Type="http://schemas.openxmlformats.org/officeDocument/2006/relationships/image" Target="../media/image6.jpeg"/></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8771" name="Rectangle 99"/>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28772" name="Line 100"/>
          <p:cNvSpPr>
            <a:spLocks noChangeShapeType="1"/>
          </p:cNvSpPr>
          <p:nvPr/>
        </p:nvSpPr>
        <p:spPr bwMode="gray">
          <a:xfrm>
            <a:off x="0" y="6094413"/>
            <a:ext cx="9144000" cy="0"/>
          </a:xfrm>
          <a:prstGeom prst="line">
            <a:avLst/>
          </a:prstGeom>
          <a:noFill/>
          <a:ln w="18796" cap="rnd">
            <a:solidFill>
              <a:srgbClr val="666666"/>
            </a:solidFill>
            <a:prstDash val="sysDot"/>
            <a:round/>
            <a:headEnd/>
            <a:tailEnd/>
          </a:ln>
          <a:effectLst/>
        </p:spPr>
        <p:txBody>
          <a:bodyPr wrap="none" anchor="ctr"/>
          <a:lstStyle/>
          <a:p>
            <a:endParaRPr lang="en-US" dirty="0"/>
          </a:p>
        </p:txBody>
      </p:sp>
      <p:sp>
        <p:nvSpPr>
          <p:cNvPr id="28787" name="Text Box 115"/>
          <p:cNvSpPr txBox="1">
            <a:spLocks noChangeArrowheads="1"/>
          </p:cNvSpPr>
          <p:nvPr userDrawn="1"/>
        </p:nvSpPr>
        <p:spPr bwMode="gray">
          <a:xfrm>
            <a:off x="2189163" y="6380163"/>
            <a:ext cx="5210175" cy="182562"/>
          </a:xfrm>
          <a:prstGeom prst="rect">
            <a:avLst/>
          </a:prstGeom>
          <a:noFill/>
          <a:ln w="9525">
            <a:noFill/>
            <a:miter lim="800000"/>
            <a:headEnd/>
            <a:tailEnd/>
          </a:ln>
          <a:effectLst/>
        </p:spPr>
        <p:txBody>
          <a:bodyPr wrap="none" lIns="0" tIns="0" rIns="0" bIns="0">
            <a:spAutoFit/>
          </a:bodyPr>
          <a:lstStyle/>
          <a:p>
            <a:pPr algn="l" eaLnBrk="0" hangingPunct="0">
              <a:spcBef>
                <a:spcPct val="0"/>
              </a:spcBef>
              <a:buClrTx/>
              <a:buSzTx/>
              <a:buFontTx/>
              <a:buNone/>
            </a:pPr>
            <a:r>
              <a:rPr lang="en-US" sz="1200" dirty="0">
                <a:solidFill>
                  <a:schemeClr val="bg2"/>
                </a:solidFill>
              </a:rPr>
              <a:t>Avalere Health LLC   |  The intersection of business strategy and public policy</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484188"/>
            <a:ext cx="2133600" cy="53832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484188"/>
            <a:ext cx="6248400" cy="5383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484188"/>
            <a:ext cx="8534400" cy="2921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04800" y="1371600"/>
            <a:ext cx="8489950" cy="4495800"/>
          </a:xfrm>
        </p:spPr>
        <p:txBody>
          <a:body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04800" y="484188"/>
            <a:ext cx="8534400" cy="2921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304800" y="1371600"/>
            <a:ext cx="8489950" cy="4495800"/>
          </a:xfrm>
        </p:spPr>
        <p:txBody>
          <a:bodyPr/>
          <a:lstStyle/>
          <a:p>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33186" name="Picture 2" descr="final_logo_registered_CMYK_nb"/>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990600" y="2514600"/>
            <a:ext cx="2362200" cy="1058863"/>
          </a:xfrm>
          <a:prstGeom prst="rect">
            <a:avLst/>
          </a:prstGeom>
          <a:noFill/>
        </p:spPr>
      </p:pic>
      <p:sp>
        <p:nvSpPr>
          <p:cNvPr id="733187" name="Rectangle 3"/>
          <p:cNvSpPr>
            <a:spLocks noChangeArrowheads="1"/>
          </p:cNvSpPr>
          <p:nvPr userDrawn="1"/>
        </p:nvSpPr>
        <p:spPr bwMode="gray">
          <a:xfrm>
            <a:off x="3175" y="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3188" name="Rectangle 4"/>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3189" name="Line 5"/>
          <p:cNvSpPr>
            <a:spLocks noChangeShapeType="1"/>
          </p:cNvSpPr>
          <p:nvPr/>
        </p:nvSpPr>
        <p:spPr bwMode="gray">
          <a:xfrm>
            <a:off x="0" y="6094413"/>
            <a:ext cx="9144000" cy="0"/>
          </a:xfrm>
          <a:prstGeom prst="line">
            <a:avLst/>
          </a:prstGeom>
          <a:noFill/>
          <a:ln w="18796" cap="rnd">
            <a:solidFill>
              <a:srgbClr val="666666"/>
            </a:solidFill>
            <a:prstDash val="sysDot"/>
            <a:round/>
            <a:headEnd/>
            <a:tailEnd/>
          </a:ln>
          <a:effectLst/>
        </p:spPr>
        <p:txBody>
          <a:bodyPr wrap="none" anchor="ctr"/>
          <a:lstStyle/>
          <a:p>
            <a:endParaRPr lang="en-US" dirty="0"/>
          </a:p>
        </p:txBody>
      </p:sp>
      <p:sp>
        <p:nvSpPr>
          <p:cNvPr id="733190" name="Rectangle 6"/>
          <p:cNvSpPr>
            <a:spLocks noGrp="1" noChangeArrowheads="1"/>
          </p:cNvSpPr>
          <p:nvPr>
            <p:ph type="ctrTitle" sz="quarter"/>
          </p:nvPr>
        </p:nvSpPr>
        <p:spPr>
          <a:xfrm>
            <a:off x="3733800" y="3017838"/>
            <a:ext cx="5029200" cy="427037"/>
          </a:xfrm>
        </p:spPr>
        <p:txBody>
          <a:bodyPr lIns="91440" anchor="ctr"/>
          <a:lstStyle>
            <a:lvl1pPr eaLnBrk="0" hangingPunct="0">
              <a:lnSpc>
                <a:spcPct val="100000"/>
              </a:lnSpc>
              <a:defRPr sz="2800">
                <a:ea typeface="ＭＳ Ｐゴシック" pitchFamily="34" charset="-128"/>
              </a:defRPr>
            </a:lvl1pPr>
          </a:lstStyle>
          <a:p>
            <a:r>
              <a:rPr lang="en-US"/>
              <a:t>Click to edit Master title style</a:t>
            </a:r>
          </a:p>
        </p:txBody>
      </p:sp>
      <p:sp>
        <p:nvSpPr>
          <p:cNvPr id="733191" name="Line 7"/>
          <p:cNvSpPr>
            <a:spLocks noChangeShapeType="1"/>
          </p:cNvSpPr>
          <p:nvPr/>
        </p:nvSpPr>
        <p:spPr bwMode="gray">
          <a:xfrm>
            <a:off x="3657600" y="2057400"/>
            <a:ext cx="0" cy="3657600"/>
          </a:xfrm>
          <a:prstGeom prst="line">
            <a:avLst/>
          </a:prstGeom>
          <a:noFill/>
          <a:ln w="18923">
            <a:solidFill>
              <a:srgbClr val="666666"/>
            </a:solidFill>
            <a:prstDash val="sysDot"/>
            <a:round/>
            <a:headEnd/>
            <a:tailEnd/>
          </a:ln>
          <a:effectLst/>
        </p:spPr>
        <p:txBody>
          <a:bodyPr wrap="none" anchor="ctr"/>
          <a:lstStyle/>
          <a:p>
            <a:endParaRPr lang="en-US" dirty="0"/>
          </a:p>
        </p:txBody>
      </p:sp>
      <p:sp>
        <p:nvSpPr>
          <p:cNvPr id="733192" name="Rectangle 8"/>
          <p:cNvSpPr>
            <a:spLocks noGrp="1" noChangeArrowheads="1"/>
          </p:cNvSpPr>
          <p:nvPr>
            <p:ph type="subTitle" sz="quarter" idx="1"/>
          </p:nvPr>
        </p:nvSpPr>
        <p:spPr>
          <a:xfrm>
            <a:off x="3733800" y="4724400"/>
            <a:ext cx="5029200" cy="366713"/>
          </a:xfrm>
          <a:ln w="28575"/>
        </p:spPr>
        <p:txBody>
          <a:bodyPr lIns="91440" tIns="45720">
            <a:spAutoFit/>
          </a:bodyPr>
          <a:lstStyle>
            <a:lvl1pPr marL="0" indent="0" eaLnBrk="0" hangingPunct="0">
              <a:spcBef>
                <a:spcPct val="0"/>
              </a:spcBef>
              <a:buClrTx/>
              <a:buFontTx/>
              <a:buNone/>
              <a:defRPr>
                <a:solidFill>
                  <a:schemeClr val="bg2"/>
                </a:solidFill>
                <a:ea typeface="ＭＳ Ｐゴシック" pitchFamily="34" charset="-128"/>
              </a:defRPr>
            </a:lvl1pPr>
          </a:lstStyle>
          <a:p>
            <a:r>
              <a:rPr lang="en-US"/>
              <a:t>Click to edit Master subtitle style</a:t>
            </a:r>
          </a:p>
        </p:txBody>
      </p:sp>
      <p:pic>
        <p:nvPicPr>
          <p:cNvPr id="733195" name="Picture 11" descr="PP_banner_01"/>
          <p:cNvPicPr>
            <a:picLocks noChangeAspect="1" noChangeArrowheads="1"/>
          </p:cNvPicPr>
          <p:nvPr userDrawn="1"/>
        </p:nvPicPr>
        <p:blipFill>
          <a:blip r:embed="rId3" cstate="print"/>
          <a:srcRect/>
          <a:stretch>
            <a:fillRect/>
          </a:stretch>
        </p:blipFill>
        <p:spPr bwMode="auto">
          <a:xfrm>
            <a:off x="3175" y="457200"/>
            <a:ext cx="9140825" cy="1376363"/>
          </a:xfrm>
          <a:prstGeom prst="rect">
            <a:avLst/>
          </a:prstGeom>
          <a:noFill/>
        </p:spPr>
      </p:pic>
      <p:sp>
        <p:nvSpPr>
          <p:cNvPr id="733196" name="Text Box 12"/>
          <p:cNvSpPr txBox="1">
            <a:spLocks noChangeArrowheads="1"/>
          </p:cNvSpPr>
          <p:nvPr userDrawn="1"/>
        </p:nvSpPr>
        <p:spPr bwMode="gray">
          <a:xfrm>
            <a:off x="2189163" y="6380163"/>
            <a:ext cx="5210175" cy="182562"/>
          </a:xfrm>
          <a:prstGeom prst="rect">
            <a:avLst/>
          </a:prstGeom>
          <a:noFill/>
          <a:ln w="9525">
            <a:noFill/>
            <a:miter lim="800000"/>
            <a:headEnd/>
            <a:tailEnd/>
          </a:ln>
          <a:effectLst/>
        </p:spPr>
        <p:txBody>
          <a:bodyPr wrap="none" lIns="0" tIns="0" rIns="0" bIns="0">
            <a:spAutoFit/>
          </a:bodyPr>
          <a:lstStyle/>
          <a:p>
            <a:pPr algn="l" eaLnBrk="0" hangingPunct="0">
              <a:spcBef>
                <a:spcPct val="0"/>
              </a:spcBef>
              <a:buClrTx/>
              <a:buSzTx/>
              <a:buFontTx/>
              <a:buNone/>
            </a:pPr>
            <a:r>
              <a:rPr lang="en-US" sz="1200" dirty="0">
                <a:solidFill>
                  <a:schemeClr val="bg2"/>
                </a:solidFill>
              </a:rPr>
              <a:t>Avalere Health LLC   |  The intersection of business strategy and public policy</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5975"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484188"/>
            <a:ext cx="2133600" cy="53832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484188"/>
            <a:ext cx="6248400" cy="5383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35234" name="Picture 2" descr="final_logo_registered_CMYK_nb"/>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990600" y="2514600"/>
            <a:ext cx="2362200" cy="1058863"/>
          </a:xfrm>
          <a:prstGeom prst="rect">
            <a:avLst/>
          </a:prstGeom>
          <a:noFill/>
        </p:spPr>
      </p:pic>
      <p:sp>
        <p:nvSpPr>
          <p:cNvPr id="735235" name="Rectangle 3"/>
          <p:cNvSpPr>
            <a:spLocks noChangeArrowheads="1"/>
          </p:cNvSpPr>
          <p:nvPr userDrawn="1"/>
        </p:nvSpPr>
        <p:spPr bwMode="gray">
          <a:xfrm>
            <a:off x="3175" y="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5236" name="Rectangle 4"/>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5237" name="Line 5"/>
          <p:cNvSpPr>
            <a:spLocks noChangeShapeType="1"/>
          </p:cNvSpPr>
          <p:nvPr/>
        </p:nvSpPr>
        <p:spPr bwMode="gray">
          <a:xfrm>
            <a:off x="0" y="6094413"/>
            <a:ext cx="9144000" cy="0"/>
          </a:xfrm>
          <a:prstGeom prst="line">
            <a:avLst/>
          </a:prstGeom>
          <a:noFill/>
          <a:ln w="18796" cap="rnd">
            <a:solidFill>
              <a:srgbClr val="666666"/>
            </a:solidFill>
            <a:prstDash val="sysDot"/>
            <a:round/>
            <a:headEnd/>
            <a:tailEnd/>
          </a:ln>
          <a:effectLst/>
        </p:spPr>
        <p:txBody>
          <a:bodyPr wrap="none" anchor="ctr"/>
          <a:lstStyle/>
          <a:p>
            <a:endParaRPr lang="en-US" dirty="0"/>
          </a:p>
        </p:txBody>
      </p:sp>
      <p:sp>
        <p:nvSpPr>
          <p:cNvPr id="735238" name="Rectangle 6"/>
          <p:cNvSpPr>
            <a:spLocks noGrp="1" noChangeArrowheads="1"/>
          </p:cNvSpPr>
          <p:nvPr>
            <p:ph type="ctrTitle" sz="quarter"/>
          </p:nvPr>
        </p:nvSpPr>
        <p:spPr>
          <a:xfrm>
            <a:off x="3733800" y="3017838"/>
            <a:ext cx="5029200" cy="427037"/>
          </a:xfrm>
        </p:spPr>
        <p:txBody>
          <a:bodyPr lIns="91440" anchor="ctr"/>
          <a:lstStyle>
            <a:lvl1pPr eaLnBrk="0" hangingPunct="0">
              <a:lnSpc>
                <a:spcPct val="100000"/>
              </a:lnSpc>
              <a:defRPr sz="2800">
                <a:ea typeface="ＭＳ Ｐゴシック" pitchFamily="34" charset="-128"/>
              </a:defRPr>
            </a:lvl1pPr>
          </a:lstStyle>
          <a:p>
            <a:r>
              <a:rPr lang="en-US"/>
              <a:t>Click to edit Master title style</a:t>
            </a:r>
          </a:p>
        </p:txBody>
      </p:sp>
      <p:sp>
        <p:nvSpPr>
          <p:cNvPr id="735239" name="Line 7"/>
          <p:cNvSpPr>
            <a:spLocks noChangeShapeType="1"/>
          </p:cNvSpPr>
          <p:nvPr/>
        </p:nvSpPr>
        <p:spPr bwMode="gray">
          <a:xfrm>
            <a:off x="3657600" y="2057400"/>
            <a:ext cx="0" cy="3657600"/>
          </a:xfrm>
          <a:prstGeom prst="line">
            <a:avLst/>
          </a:prstGeom>
          <a:noFill/>
          <a:ln w="18923">
            <a:solidFill>
              <a:srgbClr val="666666"/>
            </a:solidFill>
            <a:prstDash val="sysDot"/>
            <a:round/>
            <a:headEnd/>
            <a:tailEnd/>
          </a:ln>
          <a:effectLst/>
        </p:spPr>
        <p:txBody>
          <a:bodyPr wrap="none" anchor="ctr"/>
          <a:lstStyle/>
          <a:p>
            <a:endParaRPr lang="en-US" dirty="0"/>
          </a:p>
        </p:txBody>
      </p:sp>
      <p:sp>
        <p:nvSpPr>
          <p:cNvPr id="735240" name="Rectangle 8"/>
          <p:cNvSpPr>
            <a:spLocks noGrp="1" noChangeArrowheads="1"/>
          </p:cNvSpPr>
          <p:nvPr>
            <p:ph type="subTitle" sz="quarter" idx="1"/>
          </p:nvPr>
        </p:nvSpPr>
        <p:spPr>
          <a:xfrm>
            <a:off x="3733800" y="4724400"/>
            <a:ext cx="5029200" cy="366713"/>
          </a:xfrm>
          <a:ln w="28575"/>
        </p:spPr>
        <p:txBody>
          <a:bodyPr lIns="91440" tIns="45720">
            <a:spAutoFit/>
          </a:bodyPr>
          <a:lstStyle>
            <a:lvl1pPr marL="0" indent="0" eaLnBrk="0" hangingPunct="0">
              <a:spcBef>
                <a:spcPct val="0"/>
              </a:spcBef>
              <a:buClrTx/>
              <a:buFontTx/>
              <a:buNone/>
              <a:defRPr>
                <a:solidFill>
                  <a:schemeClr val="bg2"/>
                </a:solidFill>
                <a:ea typeface="ＭＳ Ｐゴシック" pitchFamily="34" charset="-128"/>
              </a:defRPr>
            </a:lvl1pPr>
          </a:lstStyle>
          <a:p>
            <a:r>
              <a:rPr lang="en-US"/>
              <a:t>Click to edit Master subtitle style</a:t>
            </a:r>
          </a:p>
        </p:txBody>
      </p:sp>
      <p:pic>
        <p:nvPicPr>
          <p:cNvPr id="735243" name="Picture 11" descr="PP_banner_03"/>
          <p:cNvPicPr>
            <a:picLocks noChangeAspect="1" noChangeArrowheads="1"/>
          </p:cNvPicPr>
          <p:nvPr userDrawn="1"/>
        </p:nvPicPr>
        <p:blipFill>
          <a:blip r:embed="rId3" cstate="print"/>
          <a:srcRect/>
          <a:stretch>
            <a:fillRect/>
          </a:stretch>
        </p:blipFill>
        <p:spPr bwMode="auto">
          <a:xfrm>
            <a:off x="3175" y="457200"/>
            <a:ext cx="9140825" cy="1374775"/>
          </a:xfrm>
          <a:prstGeom prst="rect">
            <a:avLst/>
          </a:prstGeom>
          <a:noFill/>
        </p:spPr>
      </p:pic>
      <p:sp>
        <p:nvSpPr>
          <p:cNvPr id="735244" name="Text Box 12"/>
          <p:cNvSpPr txBox="1">
            <a:spLocks noChangeArrowheads="1"/>
          </p:cNvSpPr>
          <p:nvPr userDrawn="1"/>
        </p:nvSpPr>
        <p:spPr bwMode="gray">
          <a:xfrm>
            <a:off x="2189163" y="6380163"/>
            <a:ext cx="5210175" cy="182562"/>
          </a:xfrm>
          <a:prstGeom prst="rect">
            <a:avLst/>
          </a:prstGeom>
          <a:noFill/>
          <a:ln w="9525">
            <a:noFill/>
            <a:miter lim="800000"/>
            <a:headEnd/>
            <a:tailEnd/>
          </a:ln>
          <a:effectLst/>
        </p:spPr>
        <p:txBody>
          <a:bodyPr wrap="none" lIns="0" tIns="0" rIns="0" bIns="0">
            <a:spAutoFit/>
          </a:bodyPr>
          <a:lstStyle/>
          <a:p>
            <a:pPr algn="l" eaLnBrk="0" hangingPunct="0">
              <a:spcBef>
                <a:spcPct val="0"/>
              </a:spcBef>
              <a:buClrTx/>
              <a:buSzTx/>
              <a:buFontTx/>
              <a:buNone/>
            </a:pPr>
            <a:r>
              <a:rPr lang="en-US" sz="1200" dirty="0">
                <a:solidFill>
                  <a:schemeClr val="bg2"/>
                </a:solidFill>
              </a:rPr>
              <a:t>Avalere Health LLC   |  The intersection of business strategy and public policy</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5975"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484188"/>
            <a:ext cx="2133600" cy="53832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484188"/>
            <a:ext cx="6248400" cy="5383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37282" name="Picture 2" descr="final_logo_registered_CMYK_nb"/>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990600" y="2514600"/>
            <a:ext cx="2362200" cy="1058863"/>
          </a:xfrm>
          <a:prstGeom prst="rect">
            <a:avLst/>
          </a:prstGeom>
          <a:noFill/>
        </p:spPr>
      </p:pic>
      <p:sp>
        <p:nvSpPr>
          <p:cNvPr id="737283" name="Rectangle 3"/>
          <p:cNvSpPr>
            <a:spLocks noChangeArrowheads="1"/>
          </p:cNvSpPr>
          <p:nvPr userDrawn="1"/>
        </p:nvSpPr>
        <p:spPr bwMode="gray">
          <a:xfrm>
            <a:off x="3175" y="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7284" name="Rectangle 4"/>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7285" name="Line 5"/>
          <p:cNvSpPr>
            <a:spLocks noChangeShapeType="1"/>
          </p:cNvSpPr>
          <p:nvPr/>
        </p:nvSpPr>
        <p:spPr bwMode="gray">
          <a:xfrm>
            <a:off x="0" y="6094413"/>
            <a:ext cx="9144000" cy="0"/>
          </a:xfrm>
          <a:prstGeom prst="line">
            <a:avLst/>
          </a:prstGeom>
          <a:noFill/>
          <a:ln w="18796" cap="rnd">
            <a:solidFill>
              <a:srgbClr val="666666"/>
            </a:solidFill>
            <a:prstDash val="sysDot"/>
            <a:round/>
            <a:headEnd/>
            <a:tailEnd/>
          </a:ln>
          <a:effectLst/>
        </p:spPr>
        <p:txBody>
          <a:bodyPr wrap="none" anchor="ctr"/>
          <a:lstStyle/>
          <a:p>
            <a:endParaRPr lang="en-US" dirty="0"/>
          </a:p>
        </p:txBody>
      </p:sp>
      <p:sp>
        <p:nvSpPr>
          <p:cNvPr id="737286" name="Rectangle 6"/>
          <p:cNvSpPr>
            <a:spLocks noGrp="1" noChangeArrowheads="1"/>
          </p:cNvSpPr>
          <p:nvPr>
            <p:ph type="ctrTitle" sz="quarter"/>
          </p:nvPr>
        </p:nvSpPr>
        <p:spPr>
          <a:xfrm>
            <a:off x="3733800" y="3017838"/>
            <a:ext cx="5029200" cy="427037"/>
          </a:xfrm>
        </p:spPr>
        <p:txBody>
          <a:bodyPr lIns="91440" anchor="ctr"/>
          <a:lstStyle>
            <a:lvl1pPr eaLnBrk="0" hangingPunct="0">
              <a:lnSpc>
                <a:spcPct val="100000"/>
              </a:lnSpc>
              <a:defRPr sz="2800">
                <a:ea typeface="ＭＳ Ｐゴシック" pitchFamily="34" charset="-128"/>
              </a:defRPr>
            </a:lvl1pPr>
          </a:lstStyle>
          <a:p>
            <a:r>
              <a:rPr lang="en-US"/>
              <a:t>Click to edit Master title style</a:t>
            </a:r>
          </a:p>
        </p:txBody>
      </p:sp>
      <p:sp>
        <p:nvSpPr>
          <p:cNvPr id="737287" name="Line 7"/>
          <p:cNvSpPr>
            <a:spLocks noChangeShapeType="1"/>
          </p:cNvSpPr>
          <p:nvPr/>
        </p:nvSpPr>
        <p:spPr bwMode="gray">
          <a:xfrm>
            <a:off x="3657600" y="2057400"/>
            <a:ext cx="0" cy="3657600"/>
          </a:xfrm>
          <a:prstGeom prst="line">
            <a:avLst/>
          </a:prstGeom>
          <a:noFill/>
          <a:ln w="18923">
            <a:solidFill>
              <a:srgbClr val="666666"/>
            </a:solidFill>
            <a:prstDash val="sysDot"/>
            <a:round/>
            <a:headEnd/>
            <a:tailEnd/>
          </a:ln>
          <a:effectLst/>
        </p:spPr>
        <p:txBody>
          <a:bodyPr wrap="none" anchor="ctr"/>
          <a:lstStyle/>
          <a:p>
            <a:endParaRPr lang="en-US" dirty="0"/>
          </a:p>
        </p:txBody>
      </p:sp>
      <p:sp>
        <p:nvSpPr>
          <p:cNvPr id="737288" name="Rectangle 8"/>
          <p:cNvSpPr>
            <a:spLocks noGrp="1" noChangeArrowheads="1"/>
          </p:cNvSpPr>
          <p:nvPr>
            <p:ph type="subTitle" sz="quarter" idx="1"/>
          </p:nvPr>
        </p:nvSpPr>
        <p:spPr>
          <a:xfrm>
            <a:off x="3733800" y="4724400"/>
            <a:ext cx="5029200" cy="366713"/>
          </a:xfrm>
          <a:ln w="28575"/>
        </p:spPr>
        <p:txBody>
          <a:bodyPr lIns="91440" tIns="45720">
            <a:spAutoFit/>
          </a:bodyPr>
          <a:lstStyle>
            <a:lvl1pPr marL="0" indent="0" eaLnBrk="0" hangingPunct="0">
              <a:spcBef>
                <a:spcPct val="0"/>
              </a:spcBef>
              <a:buClrTx/>
              <a:buFontTx/>
              <a:buNone/>
              <a:defRPr>
                <a:solidFill>
                  <a:schemeClr val="bg2"/>
                </a:solidFill>
                <a:ea typeface="ＭＳ Ｐゴシック" pitchFamily="34" charset="-128"/>
              </a:defRPr>
            </a:lvl1pPr>
          </a:lstStyle>
          <a:p>
            <a:r>
              <a:rPr lang="en-US"/>
              <a:t>Click to edit Master subtitle style</a:t>
            </a:r>
          </a:p>
        </p:txBody>
      </p:sp>
      <p:pic>
        <p:nvPicPr>
          <p:cNvPr id="737292" name="Picture 12" descr="PP_banner_04"/>
          <p:cNvPicPr>
            <a:picLocks noChangeAspect="1" noChangeArrowheads="1"/>
          </p:cNvPicPr>
          <p:nvPr userDrawn="1"/>
        </p:nvPicPr>
        <p:blipFill>
          <a:blip r:embed="rId3" cstate="print"/>
          <a:srcRect/>
          <a:stretch>
            <a:fillRect/>
          </a:stretch>
        </p:blipFill>
        <p:spPr bwMode="auto">
          <a:xfrm>
            <a:off x="3175" y="457200"/>
            <a:ext cx="9140825" cy="1374775"/>
          </a:xfrm>
          <a:prstGeom prst="rect">
            <a:avLst/>
          </a:prstGeom>
          <a:noFill/>
        </p:spPr>
      </p:pic>
      <p:sp>
        <p:nvSpPr>
          <p:cNvPr id="737293" name="Text Box 13"/>
          <p:cNvSpPr txBox="1">
            <a:spLocks noChangeArrowheads="1"/>
          </p:cNvSpPr>
          <p:nvPr userDrawn="1"/>
        </p:nvSpPr>
        <p:spPr bwMode="gray">
          <a:xfrm>
            <a:off x="2189163" y="6380163"/>
            <a:ext cx="5210175" cy="182562"/>
          </a:xfrm>
          <a:prstGeom prst="rect">
            <a:avLst/>
          </a:prstGeom>
          <a:noFill/>
          <a:ln w="9525">
            <a:noFill/>
            <a:miter lim="800000"/>
            <a:headEnd/>
            <a:tailEnd/>
          </a:ln>
          <a:effectLst/>
        </p:spPr>
        <p:txBody>
          <a:bodyPr wrap="none" lIns="0" tIns="0" rIns="0" bIns="0">
            <a:spAutoFit/>
          </a:bodyPr>
          <a:lstStyle/>
          <a:p>
            <a:pPr algn="l" eaLnBrk="0" hangingPunct="0">
              <a:spcBef>
                <a:spcPct val="0"/>
              </a:spcBef>
              <a:buClrTx/>
              <a:buSzTx/>
              <a:buFontTx/>
              <a:buNone/>
            </a:pPr>
            <a:r>
              <a:rPr lang="en-US" sz="1200" dirty="0">
                <a:solidFill>
                  <a:schemeClr val="bg2"/>
                </a:solidFill>
              </a:rPr>
              <a:t>Avalere Health LLC   |  The intersection of business strategy and public policy</a:t>
            </a: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5975"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5975"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484188"/>
            <a:ext cx="2133600" cy="53832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484188"/>
            <a:ext cx="6248400" cy="5383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39330" name="Picture 2" descr="final_logo_registered_CMYK_nb"/>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990600" y="2514600"/>
            <a:ext cx="2362200" cy="1058863"/>
          </a:xfrm>
          <a:prstGeom prst="rect">
            <a:avLst/>
          </a:prstGeom>
          <a:noFill/>
        </p:spPr>
      </p:pic>
      <p:sp>
        <p:nvSpPr>
          <p:cNvPr id="739331" name="Rectangle 3"/>
          <p:cNvSpPr>
            <a:spLocks noChangeArrowheads="1"/>
          </p:cNvSpPr>
          <p:nvPr userDrawn="1"/>
        </p:nvSpPr>
        <p:spPr bwMode="gray">
          <a:xfrm>
            <a:off x="3175" y="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9332" name="Rectangle 4"/>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9333" name="Line 5"/>
          <p:cNvSpPr>
            <a:spLocks noChangeShapeType="1"/>
          </p:cNvSpPr>
          <p:nvPr/>
        </p:nvSpPr>
        <p:spPr bwMode="gray">
          <a:xfrm>
            <a:off x="0" y="6094413"/>
            <a:ext cx="9144000" cy="0"/>
          </a:xfrm>
          <a:prstGeom prst="line">
            <a:avLst/>
          </a:prstGeom>
          <a:noFill/>
          <a:ln w="18796" cap="rnd">
            <a:solidFill>
              <a:srgbClr val="666666"/>
            </a:solidFill>
            <a:prstDash val="sysDot"/>
            <a:round/>
            <a:headEnd/>
            <a:tailEnd/>
          </a:ln>
          <a:effectLst/>
        </p:spPr>
        <p:txBody>
          <a:bodyPr wrap="none" anchor="ctr"/>
          <a:lstStyle/>
          <a:p>
            <a:endParaRPr lang="en-US" dirty="0"/>
          </a:p>
        </p:txBody>
      </p:sp>
      <p:sp>
        <p:nvSpPr>
          <p:cNvPr id="739334" name="Rectangle 6"/>
          <p:cNvSpPr>
            <a:spLocks noGrp="1" noChangeArrowheads="1"/>
          </p:cNvSpPr>
          <p:nvPr>
            <p:ph type="ctrTitle" sz="quarter"/>
          </p:nvPr>
        </p:nvSpPr>
        <p:spPr>
          <a:xfrm>
            <a:off x="3733800" y="3017838"/>
            <a:ext cx="5029200" cy="427037"/>
          </a:xfrm>
        </p:spPr>
        <p:txBody>
          <a:bodyPr lIns="91440" anchor="ctr"/>
          <a:lstStyle>
            <a:lvl1pPr eaLnBrk="0" hangingPunct="0">
              <a:lnSpc>
                <a:spcPct val="100000"/>
              </a:lnSpc>
              <a:defRPr sz="2800">
                <a:ea typeface="ＭＳ Ｐゴシック" pitchFamily="34" charset="-128"/>
              </a:defRPr>
            </a:lvl1pPr>
          </a:lstStyle>
          <a:p>
            <a:r>
              <a:rPr lang="en-US"/>
              <a:t>Click to edit Master title style</a:t>
            </a:r>
          </a:p>
        </p:txBody>
      </p:sp>
      <p:sp>
        <p:nvSpPr>
          <p:cNvPr id="739335" name="Line 7"/>
          <p:cNvSpPr>
            <a:spLocks noChangeShapeType="1"/>
          </p:cNvSpPr>
          <p:nvPr/>
        </p:nvSpPr>
        <p:spPr bwMode="gray">
          <a:xfrm>
            <a:off x="3657600" y="2057400"/>
            <a:ext cx="0" cy="3657600"/>
          </a:xfrm>
          <a:prstGeom prst="line">
            <a:avLst/>
          </a:prstGeom>
          <a:noFill/>
          <a:ln w="18923">
            <a:solidFill>
              <a:srgbClr val="666666"/>
            </a:solidFill>
            <a:prstDash val="sysDot"/>
            <a:round/>
            <a:headEnd/>
            <a:tailEnd/>
          </a:ln>
          <a:effectLst/>
        </p:spPr>
        <p:txBody>
          <a:bodyPr wrap="none" anchor="ctr"/>
          <a:lstStyle/>
          <a:p>
            <a:endParaRPr lang="en-US" dirty="0"/>
          </a:p>
        </p:txBody>
      </p:sp>
      <p:sp>
        <p:nvSpPr>
          <p:cNvPr id="739336" name="Rectangle 8"/>
          <p:cNvSpPr>
            <a:spLocks noGrp="1" noChangeArrowheads="1"/>
          </p:cNvSpPr>
          <p:nvPr>
            <p:ph type="subTitle" sz="quarter" idx="1"/>
          </p:nvPr>
        </p:nvSpPr>
        <p:spPr>
          <a:xfrm>
            <a:off x="3733800" y="4724400"/>
            <a:ext cx="5029200" cy="366713"/>
          </a:xfrm>
          <a:ln w="28575"/>
        </p:spPr>
        <p:txBody>
          <a:bodyPr lIns="91440" tIns="45720">
            <a:spAutoFit/>
          </a:bodyPr>
          <a:lstStyle>
            <a:lvl1pPr marL="0" indent="0" eaLnBrk="0" hangingPunct="0">
              <a:spcBef>
                <a:spcPct val="0"/>
              </a:spcBef>
              <a:buClrTx/>
              <a:buFontTx/>
              <a:buNone/>
              <a:defRPr>
                <a:solidFill>
                  <a:schemeClr val="bg2"/>
                </a:solidFill>
                <a:ea typeface="ＭＳ Ｐゴシック" pitchFamily="34" charset="-128"/>
              </a:defRPr>
            </a:lvl1pPr>
          </a:lstStyle>
          <a:p>
            <a:r>
              <a:rPr lang="en-US"/>
              <a:t>Click to edit Master subtitle style</a:t>
            </a:r>
          </a:p>
        </p:txBody>
      </p:sp>
      <p:sp>
        <p:nvSpPr>
          <p:cNvPr id="739337" name="Text Box 9"/>
          <p:cNvSpPr txBox="1">
            <a:spLocks noChangeArrowheads="1"/>
          </p:cNvSpPr>
          <p:nvPr userDrawn="1"/>
        </p:nvSpPr>
        <p:spPr bwMode="gray">
          <a:xfrm>
            <a:off x="2189163" y="6380163"/>
            <a:ext cx="5210175" cy="182562"/>
          </a:xfrm>
          <a:prstGeom prst="rect">
            <a:avLst/>
          </a:prstGeom>
          <a:noFill/>
          <a:ln w="9525">
            <a:noFill/>
            <a:miter lim="800000"/>
            <a:headEnd/>
            <a:tailEnd/>
          </a:ln>
          <a:effectLst/>
        </p:spPr>
        <p:txBody>
          <a:bodyPr wrap="none" lIns="0" tIns="0" rIns="0" bIns="0">
            <a:spAutoFit/>
          </a:bodyPr>
          <a:lstStyle/>
          <a:p>
            <a:pPr algn="l" eaLnBrk="0" hangingPunct="0">
              <a:spcBef>
                <a:spcPct val="0"/>
              </a:spcBef>
              <a:buClrTx/>
              <a:buSzTx/>
              <a:buFontTx/>
              <a:buNone/>
            </a:pPr>
            <a:r>
              <a:rPr lang="en-US" sz="1200" dirty="0">
                <a:solidFill>
                  <a:schemeClr val="bg2"/>
                </a:solidFill>
              </a:rPr>
              <a:t>Avalere Health LLC   |  The intersection of business strategy and public policy</a:t>
            </a:r>
          </a:p>
        </p:txBody>
      </p:sp>
      <p:pic>
        <p:nvPicPr>
          <p:cNvPr id="739339" name="Picture 11" descr="PP_banner_02"/>
          <p:cNvPicPr>
            <a:picLocks noChangeAspect="1" noChangeArrowheads="1"/>
          </p:cNvPicPr>
          <p:nvPr userDrawn="1"/>
        </p:nvPicPr>
        <p:blipFill>
          <a:blip r:embed="rId3" cstate="print"/>
          <a:srcRect/>
          <a:stretch>
            <a:fillRect/>
          </a:stretch>
        </p:blipFill>
        <p:spPr bwMode="auto">
          <a:xfrm>
            <a:off x="3175" y="457200"/>
            <a:ext cx="9140825" cy="1374775"/>
          </a:xfrm>
          <a:prstGeom prst="rect">
            <a:avLst/>
          </a:prstGeom>
          <a:noFill/>
        </p:spPr>
      </p:pic>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5975" y="1371600"/>
            <a:ext cx="416877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484188"/>
            <a:ext cx="2133600" cy="53832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484188"/>
            <a:ext cx="6248400" cy="5383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5"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4.xml"/><Relationship Id="rId12" Type="http://schemas.openxmlformats.org/officeDocument/2006/relationships/theme" Target="../theme/theme2.xml"/><Relationship Id="rId13" Type="http://schemas.openxmlformats.org/officeDocument/2006/relationships/image" Target="../media/image1.jpeg"/><Relationship Id="rId1" Type="http://schemas.openxmlformats.org/officeDocument/2006/relationships/slideLayout" Target="../slideLayouts/slideLayout14.xml"/><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 Id="rId9" Type="http://schemas.openxmlformats.org/officeDocument/2006/relationships/slideLayout" Target="../slideLayouts/slideLayout22.xml"/><Relationship Id="rId10"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theme" Target="../theme/theme3.xml"/><Relationship Id="rId13" Type="http://schemas.openxmlformats.org/officeDocument/2006/relationships/image" Target="../media/image1.jpeg"/><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6.xml"/><Relationship Id="rId12" Type="http://schemas.openxmlformats.org/officeDocument/2006/relationships/theme" Target="../theme/theme4.xml"/><Relationship Id="rId13" Type="http://schemas.openxmlformats.org/officeDocument/2006/relationships/image" Target="../media/image1.jpeg"/><Relationship Id="rId1" Type="http://schemas.openxmlformats.org/officeDocument/2006/relationships/slideLayout" Target="../slideLayouts/slideLayout36.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7.xml"/><Relationship Id="rId12" Type="http://schemas.openxmlformats.org/officeDocument/2006/relationships/theme" Target="../theme/theme5.xml"/><Relationship Id="rId13" Type="http://schemas.openxmlformats.org/officeDocument/2006/relationships/image" Target="../media/image1.jpeg"/><Relationship Id="rId1" Type="http://schemas.openxmlformats.org/officeDocument/2006/relationships/slideLayout" Target="../slideLayouts/slideLayout47.xml"/><Relationship Id="rId2" Type="http://schemas.openxmlformats.org/officeDocument/2006/relationships/slideLayout" Target="../slideLayouts/slideLayout48.xml"/><Relationship Id="rId3" Type="http://schemas.openxmlformats.org/officeDocument/2006/relationships/slideLayout" Target="../slideLayouts/slideLayout49.xml"/><Relationship Id="rId4" Type="http://schemas.openxmlformats.org/officeDocument/2006/relationships/slideLayout" Target="../slideLayouts/slideLayout50.xml"/><Relationship Id="rId5" Type="http://schemas.openxmlformats.org/officeDocument/2006/relationships/slideLayout" Target="../slideLayouts/slideLayout51.xml"/><Relationship Id="rId6" Type="http://schemas.openxmlformats.org/officeDocument/2006/relationships/slideLayout" Target="../slideLayouts/slideLayout52.xml"/><Relationship Id="rId7" Type="http://schemas.openxmlformats.org/officeDocument/2006/relationships/slideLayout" Target="../slideLayouts/slideLayout53.xml"/><Relationship Id="rId8" Type="http://schemas.openxmlformats.org/officeDocument/2006/relationships/slideLayout" Target="../slideLayouts/slideLayout54.xml"/><Relationship Id="rId9" Type="http://schemas.openxmlformats.org/officeDocument/2006/relationships/slideLayout" Target="../slideLayouts/slideLayout55.xml"/><Relationship Id="rId10"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728" name="Rectangle 80"/>
          <p:cNvSpPr>
            <a:spLocks noChangeArrowheads="1"/>
          </p:cNvSpPr>
          <p:nvPr/>
        </p:nvSpPr>
        <p:spPr bwMode="gray">
          <a:xfrm>
            <a:off x="0" y="0"/>
            <a:ext cx="9144000" cy="1143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27729" name="Rectangle 81"/>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27713" name="Rectangle 65"/>
          <p:cNvSpPr>
            <a:spLocks noGrp="1" noChangeArrowheads="1"/>
          </p:cNvSpPr>
          <p:nvPr>
            <p:ph type="title"/>
          </p:nvPr>
        </p:nvSpPr>
        <p:spPr bwMode="gray">
          <a:xfrm>
            <a:off x="304800" y="484188"/>
            <a:ext cx="8534400" cy="292100"/>
          </a:xfrm>
          <a:prstGeom prst="rect">
            <a:avLst/>
          </a:prstGeom>
          <a:noFill/>
          <a:ln w="9525">
            <a:noFill/>
            <a:miter lim="800000"/>
            <a:headEnd/>
            <a:tailEnd/>
          </a:ln>
          <a:effectLst/>
        </p:spPr>
        <p:txBody>
          <a:bodyPr vert="horz" wrap="square" lIns="0" tIns="0" rIns="91440" bIns="0" numCol="1" anchor="t" anchorCtr="0" compatLnSpc="1">
            <a:prstTxWarp prst="textNoShape">
              <a:avLst/>
            </a:prstTxWarp>
            <a:spAutoFit/>
          </a:bodyPr>
          <a:lstStyle/>
          <a:p>
            <a:pPr lvl="0"/>
            <a:r>
              <a:rPr lang="en-US" smtClean="0"/>
              <a:t>Click to edit Master title style</a:t>
            </a:r>
          </a:p>
        </p:txBody>
      </p:sp>
      <p:sp>
        <p:nvSpPr>
          <p:cNvPr id="27714" name="Rectangle 66"/>
          <p:cNvSpPr>
            <a:spLocks noGrp="1" noChangeArrowheads="1"/>
          </p:cNvSpPr>
          <p:nvPr>
            <p:ph type="body" idx="1"/>
          </p:nvPr>
        </p:nvSpPr>
        <p:spPr bwMode="gray">
          <a:xfrm>
            <a:off x="304800" y="1371600"/>
            <a:ext cx="8489950" cy="4495800"/>
          </a:xfrm>
          <a:prstGeom prst="rect">
            <a:avLst/>
          </a:prstGeom>
          <a:noFill/>
          <a:ln w="9525">
            <a:noFill/>
            <a:miter lim="800000"/>
            <a:headEnd/>
            <a:tailEnd/>
          </a:ln>
          <a:effectLst/>
        </p:spPr>
        <p:txBody>
          <a:bodyPr vert="horz" wrap="square" lIns="0" tIns="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721" name="Line 73"/>
          <p:cNvSpPr>
            <a:spLocks noChangeShapeType="1"/>
          </p:cNvSpPr>
          <p:nvPr/>
        </p:nvSpPr>
        <p:spPr bwMode="gray">
          <a:xfrm>
            <a:off x="0" y="6096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27725" name="Line 77"/>
          <p:cNvSpPr>
            <a:spLocks noChangeShapeType="1"/>
          </p:cNvSpPr>
          <p:nvPr/>
        </p:nvSpPr>
        <p:spPr bwMode="gray">
          <a:xfrm>
            <a:off x="0" y="1143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27754" name="Line 106"/>
          <p:cNvSpPr>
            <a:spLocks noChangeShapeType="1"/>
          </p:cNvSpPr>
          <p:nvPr/>
        </p:nvSpPr>
        <p:spPr bwMode="gray">
          <a:xfrm>
            <a:off x="7820025" y="6423025"/>
            <a:ext cx="0" cy="228600"/>
          </a:xfrm>
          <a:prstGeom prst="line">
            <a:avLst/>
          </a:prstGeom>
          <a:noFill/>
          <a:ln w="6350">
            <a:solidFill>
              <a:srgbClr val="666666"/>
            </a:solidFill>
            <a:round/>
            <a:headEnd/>
            <a:tailEnd/>
          </a:ln>
          <a:effectLst/>
        </p:spPr>
        <p:txBody>
          <a:bodyPr wrap="none" anchor="ctr"/>
          <a:lstStyle/>
          <a:p>
            <a:endParaRPr lang="en-US" dirty="0"/>
          </a:p>
        </p:txBody>
      </p:sp>
      <p:pic>
        <p:nvPicPr>
          <p:cNvPr id="27758" name="Picture 110" descr="final_logo_registered_CMYK"/>
          <p:cNvPicPr>
            <a:picLocks noChangeAspect="1" noChangeArrowheads="1"/>
          </p:cNvPicPr>
          <p:nvPr/>
        </p:nvPicPr>
        <p:blipFill>
          <a:blip r:embed="rId15" cstate="print">
            <a:clrChange>
              <a:clrFrom>
                <a:srgbClr val="EEEFF1"/>
              </a:clrFrom>
              <a:clrTo>
                <a:srgbClr val="EEEFF1">
                  <a:alpha val="0"/>
                </a:srgbClr>
              </a:clrTo>
            </a:clrChange>
          </a:blip>
          <a:srcRect/>
          <a:stretch>
            <a:fillRect/>
          </a:stretch>
        </p:blipFill>
        <p:spPr bwMode="auto">
          <a:xfrm>
            <a:off x="6781800" y="6248400"/>
            <a:ext cx="990600" cy="444500"/>
          </a:xfrm>
          <a:prstGeom prst="rect">
            <a:avLst/>
          </a:prstGeom>
          <a:noFill/>
        </p:spPr>
      </p:pic>
      <p:sp>
        <p:nvSpPr>
          <p:cNvPr id="27759" name="Text Box 111"/>
          <p:cNvSpPr txBox="1">
            <a:spLocks noChangeArrowheads="1"/>
          </p:cNvSpPr>
          <p:nvPr/>
        </p:nvSpPr>
        <p:spPr bwMode="gray">
          <a:xfrm>
            <a:off x="7820025" y="6418263"/>
            <a:ext cx="1219200" cy="290512"/>
          </a:xfrm>
          <a:prstGeom prst="rect">
            <a:avLst/>
          </a:prstGeom>
          <a:noFill/>
          <a:ln w="9525">
            <a:noFill/>
            <a:miter lim="800000"/>
            <a:headEnd/>
            <a:tailEnd/>
          </a:ln>
          <a:effectLst/>
        </p:spPr>
        <p:txBody>
          <a:bodyPr tIns="0">
            <a:spAutoFit/>
          </a:bodyPr>
          <a:lstStyle/>
          <a:p>
            <a:pPr algn="l" eaLnBrk="0" hangingPunct="0">
              <a:spcBef>
                <a:spcPct val="0"/>
              </a:spcBef>
              <a:buClrTx/>
              <a:buSzTx/>
              <a:buFontTx/>
              <a:buNone/>
            </a:pPr>
            <a:r>
              <a:rPr lang="en-US" sz="800" dirty="0">
                <a:solidFill>
                  <a:schemeClr val="bg2"/>
                </a:solidFill>
              </a:rPr>
              <a:t>© Avalere Health LLC</a:t>
            </a:r>
            <a:br>
              <a:rPr lang="en-US" sz="800" dirty="0">
                <a:solidFill>
                  <a:schemeClr val="bg2"/>
                </a:solidFill>
              </a:rPr>
            </a:br>
            <a:r>
              <a:rPr lang="en-US" sz="800" dirty="0">
                <a:solidFill>
                  <a:schemeClr val="bg2"/>
                </a:solidFill>
              </a:rPr>
              <a:t>Page </a:t>
            </a:r>
            <a:fld id="{BAE30C51-8ACB-4266-AD71-D70015370CE9}" type="slidenum">
              <a:rPr lang="en-US" sz="800">
                <a:solidFill>
                  <a:schemeClr val="bg2"/>
                </a:solidFill>
              </a:rPr>
              <a:pPr algn="l" eaLnBrk="0" hangingPunct="0">
                <a:spcBef>
                  <a:spcPct val="0"/>
                </a:spcBef>
                <a:buClrTx/>
                <a:buSzTx/>
                <a:buFontTx/>
                <a:buNone/>
              </a:pPr>
              <a:t>‹#›</a:t>
            </a:fld>
            <a:endParaRPr lang="en-US" sz="8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671"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730" r:id="rId12"/>
    <p:sldLayoutId id="2147483731" r:id="rId13"/>
  </p:sldLayoutIdLst>
  <p:txStyles>
    <p:titleStyle>
      <a:lvl1pPr algn="l" rtl="0" fontAlgn="base">
        <a:lnSpc>
          <a:spcPct val="80000"/>
        </a:lnSpc>
        <a:spcBef>
          <a:spcPct val="0"/>
        </a:spcBef>
        <a:spcAft>
          <a:spcPct val="0"/>
        </a:spcAft>
        <a:defRPr sz="2400">
          <a:solidFill>
            <a:schemeClr val="tx2"/>
          </a:solidFill>
          <a:latin typeface="+mj-lt"/>
          <a:ea typeface="+mj-ea"/>
          <a:cs typeface="+mj-cs"/>
        </a:defRPr>
      </a:lvl1pPr>
      <a:lvl2pPr algn="l" rtl="0" fontAlgn="base">
        <a:lnSpc>
          <a:spcPct val="80000"/>
        </a:lnSpc>
        <a:spcBef>
          <a:spcPct val="0"/>
        </a:spcBef>
        <a:spcAft>
          <a:spcPct val="0"/>
        </a:spcAft>
        <a:defRPr sz="2400">
          <a:solidFill>
            <a:schemeClr val="tx2"/>
          </a:solidFill>
          <a:latin typeface="Arial" charset="0"/>
        </a:defRPr>
      </a:lvl2pPr>
      <a:lvl3pPr algn="l" rtl="0" fontAlgn="base">
        <a:lnSpc>
          <a:spcPct val="80000"/>
        </a:lnSpc>
        <a:spcBef>
          <a:spcPct val="0"/>
        </a:spcBef>
        <a:spcAft>
          <a:spcPct val="0"/>
        </a:spcAft>
        <a:defRPr sz="2400">
          <a:solidFill>
            <a:schemeClr val="tx2"/>
          </a:solidFill>
          <a:latin typeface="Arial" charset="0"/>
        </a:defRPr>
      </a:lvl3pPr>
      <a:lvl4pPr algn="l" rtl="0" fontAlgn="base">
        <a:lnSpc>
          <a:spcPct val="80000"/>
        </a:lnSpc>
        <a:spcBef>
          <a:spcPct val="0"/>
        </a:spcBef>
        <a:spcAft>
          <a:spcPct val="0"/>
        </a:spcAft>
        <a:defRPr sz="2400">
          <a:solidFill>
            <a:schemeClr val="tx2"/>
          </a:solidFill>
          <a:latin typeface="Arial" charset="0"/>
        </a:defRPr>
      </a:lvl4pPr>
      <a:lvl5pPr algn="l" rtl="0" fontAlgn="base">
        <a:lnSpc>
          <a:spcPct val="80000"/>
        </a:lnSpc>
        <a:spcBef>
          <a:spcPct val="0"/>
        </a:spcBef>
        <a:spcAft>
          <a:spcPct val="0"/>
        </a:spcAft>
        <a:defRPr sz="2400">
          <a:solidFill>
            <a:schemeClr val="tx2"/>
          </a:solidFill>
          <a:latin typeface="Arial" charset="0"/>
        </a:defRPr>
      </a:lvl5pPr>
      <a:lvl6pPr marL="457200" algn="l" rtl="0" fontAlgn="base">
        <a:lnSpc>
          <a:spcPct val="80000"/>
        </a:lnSpc>
        <a:spcBef>
          <a:spcPct val="0"/>
        </a:spcBef>
        <a:spcAft>
          <a:spcPct val="0"/>
        </a:spcAft>
        <a:defRPr sz="2400">
          <a:solidFill>
            <a:schemeClr val="tx2"/>
          </a:solidFill>
          <a:latin typeface="Arial" charset="0"/>
        </a:defRPr>
      </a:lvl6pPr>
      <a:lvl7pPr marL="914400" algn="l" rtl="0" fontAlgn="base">
        <a:lnSpc>
          <a:spcPct val="80000"/>
        </a:lnSpc>
        <a:spcBef>
          <a:spcPct val="0"/>
        </a:spcBef>
        <a:spcAft>
          <a:spcPct val="0"/>
        </a:spcAft>
        <a:defRPr sz="2400">
          <a:solidFill>
            <a:schemeClr val="tx2"/>
          </a:solidFill>
          <a:latin typeface="Arial" charset="0"/>
        </a:defRPr>
      </a:lvl7pPr>
      <a:lvl8pPr marL="1371600" algn="l" rtl="0" fontAlgn="base">
        <a:lnSpc>
          <a:spcPct val="80000"/>
        </a:lnSpc>
        <a:spcBef>
          <a:spcPct val="0"/>
        </a:spcBef>
        <a:spcAft>
          <a:spcPct val="0"/>
        </a:spcAft>
        <a:defRPr sz="2400">
          <a:solidFill>
            <a:schemeClr val="tx2"/>
          </a:solidFill>
          <a:latin typeface="Arial" charset="0"/>
        </a:defRPr>
      </a:lvl8pPr>
      <a:lvl9pPr marL="1828800" algn="l" rtl="0" fontAlgn="base">
        <a:lnSpc>
          <a:spcPct val="80000"/>
        </a:lnSpc>
        <a:spcBef>
          <a:spcPct val="0"/>
        </a:spcBef>
        <a:spcAft>
          <a:spcPct val="0"/>
        </a:spcAft>
        <a:defRPr sz="2400">
          <a:solidFill>
            <a:schemeClr val="tx2"/>
          </a:solidFill>
          <a:latin typeface="Arial" charset="0"/>
        </a:defRPr>
      </a:lvl9pPr>
    </p:titleStyle>
    <p:bodyStyle>
      <a:lvl1pPr marL="231775" indent="-231775" algn="l" rtl="0" fontAlgn="base">
        <a:spcBef>
          <a:spcPct val="50000"/>
        </a:spcBef>
        <a:spcAft>
          <a:spcPct val="0"/>
        </a:spcAft>
        <a:buClr>
          <a:schemeClr val="accent2"/>
        </a:buClr>
        <a:buFont typeface="Wingdings" pitchFamily="2" charset="2"/>
        <a:buChar char="§"/>
        <a:defRPr>
          <a:solidFill>
            <a:srgbClr val="000000"/>
          </a:solidFill>
          <a:latin typeface="+mn-lt"/>
          <a:ea typeface="+mn-ea"/>
          <a:cs typeface="+mn-cs"/>
        </a:defRPr>
      </a:lvl1pPr>
      <a:lvl2pPr marL="566738" indent="-220663" algn="l" rtl="0" fontAlgn="base">
        <a:spcBef>
          <a:spcPct val="50000"/>
        </a:spcBef>
        <a:spcAft>
          <a:spcPct val="0"/>
        </a:spcAft>
        <a:buFont typeface="Arial" charset="0"/>
        <a:buChar char="»"/>
        <a:defRPr>
          <a:solidFill>
            <a:srgbClr val="000000"/>
          </a:solidFill>
          <a:latin typeface="+mn-lt"/>
        </a:defRPr>
      </a:lvl2pPr>
      <a:lvl3pPr marL="912813" indent="-231775" algn="l" rtl="0" fontAlgn="base">
        <a:spcBef>
          <a:spcPct val="50000"/>
        </a:spcBef>
        <a:spcAft>
          <a:spcPct val="0"/>
        </a:spcAft>
        <a:buSzPct val="75000"/>
        <a:buFont typeface="Arial" charset="0"/>
        <a:buChar char="–"/>
        <a:defRPr>
          <a:solidFill>
            <a:srgbClr val="000000"/>
          </a:solidFill>
          <a:latin typeface="+mn-lt"/>
        </a:defRPr>
      </a:lvl3pPr>
      <a:lvl4pPr marL="1258888" indent="-231775" algn="l" rtl="0" fontAlgn="base">
        <a:spcBef>
          <a:spcPct val="50000"/>
        </a:spcBef>
        <a:spcAft>
          <a:spcPct val="0"/>
        </a:spcAft>
        <a:buSzPct val="75000"/>
        <a:buChar char="–"/>
        <a:defRPr>
          <a:solidFill>
            <a:srgbClr val="000000"/>
          </a:solidFill>
          <a:latin typeface="+mn-lt"/>
        </a:defRPr>
      </a:lvl4pPr>
      <a:lvl5pPr marL="1597025" indent="-223838" algn="l" rtl="0" fontAlgn="base">
        <a:spcBef>
          <a:spcPct val="50000"/>
        </a:spcBef>
        <a:spcAft>
          <a:spcPct val="0"/>
        </a:spcAft>
        <a:buSzPct val="75000"/>
        <a:buChar char="•"/>
        <a:defRPr>
          <a:solidFill>
            <a:srgbClr val="000000"/>
          </a:solidFill>
          <a:latin typeface="+mn-lt"/>
        </a:defRPr>
      </a:lvl5pPr>
      <a:lvl6pPr marL="2054225" indent="-223838" algn="l" rtl="0" fontAlgn="base">
        <a:spcBef>
          <a:spcPct val="50000"/>
        </a:spcBef>
        <a:spcAft>
          <a:spcPct val="0"/>
        </a:spcAft>
        <a:buSzPct val="75000"/>
        <a:buChar char="•"/>
        <a:defRPr>
          <a:solidFill>
            <a:srgbClr val="000000"/>
          </a:solidFill>
          <a:latin typeface="+mn-lt"/>
        </a:defRPr>
      </a:lvl6pPr>
      <a:lvl7pPr marL="2511425" indent="-223838" algn="l" rtl="0" fontAlgn="base">
        <a:spcBef>
          <a:spcPct val="50000"/>
        </a:spcBef>
        <a:spcAft>
          <a:spcPct val="0"/>
        </a:spcAft>
        <a:buSzPct val="75000"/>
        <a:buChar char="•"/>
        <a:defRPr>
          <a:solidFill>
            <a:srgbClr val="000000"/>
          </a:solidFill>
          <a:latin typeface="+mn-lt"/>
        </a:defRPr>
      </a:lvl7pPr>
      <a:lvl8pPr marL="2968625" indent="-223838" algn="l" rtl="0" fontAlgn="base">
        <a:spcBef>
          <a:spcPct val="50000"/>
        </a:spcBef>
        <a:spcAft>
          <a:spcPct val="0"/>
        </a:spcAft>
        <a:buSzPct val="75000"/>
        <a:buChar char="•"/>
        <a:defRPr>
          <a:solidFill>
            <a:srgbClr val="000000"/>
          </a:solidFill>
          <a:latin typeface="+mn-lt"/>
        </a:defRPr>
      </a:lvl8pPr>
      <a:lvl9pPr marL="3425825" indent="-223838" algn="l" rtl="0" fontAlgn="base">
        <a:spcBef>
          <a:spcPct val="50000"/>
        </a:spcBef>
        <a:spcAft>
          <a:spcPct val="0"/>
        </a:spcAft>
        <a:buSzPct val="75000"/>
        <a:buChar char="•"/>
        <a:defRPr>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32162" name="Rectangle 2"/>
          <p:cNvSpPr>
            <a:spLocks noChangeArrowheads="1"/>
          </p:cNvSpPr>
          <p:nvPr/>
        </p:nvSpPr>
        <p:spPr bwMode="gray">
          <a:xfrm>
            <a:off x="0" y="0"/>
            <a:ext cx="9144000" cy="1143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2163" name="Rectangle 3"/>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2164" name="Rectangle 4"/>
          <p:cNvSpPr>
            <a:spLocks noGrp="1" noChangeArrowheads="1"/>
          </p:cNvSpPr>
          <p:nvPr>
            <p:ph type="title"/>
          </p:nvPr>
        </p:nvSpPr>
        <p:spPr bwMode="gray">
          <a:xfrm>
            <a:off x="304800" y="484188"/>
            <a:ext cx="8534400" cy="292100"/>
          </a:xfrm>
          <a:prstGeom prst="rect">
            <a:avLst/>
          </a:prstGeom>
          <a:noFill/>
          <a:ln w="9525">
            <a:noFill/>
            <a:miter lim="800000"/>
            <a:headEnd/>
            <a:tailEnd/>
          </a:ln>
          <a:effectLst/>
        </p:spPr>
        <p:txBody>
          <a:bodyPr vert="horz" wrap="square" lIns="0" tIns="0" rIns="91440" bIns="0" numCol="1" anchor="t" anchorCtr="0" compatLnSpc="1">
            <a:prstTxWarp prst="textNoShape">
              <a:avLst/>
            </a:prstTxWarp>
            <a:spAutoFit/>
          </a:bodyPr>
          <a:lstStyle/>
          <a:p>
            <a:pPr lvl="0"/>
            <a:r>
              <a:rPr lang="en-US" smtClean="0"/>
              <a:t>Click to edit Master title style</a:t>
            </a:r>
          </a:p>
        </p:txBody>
      </p:sp>
      <p:sp>
        <p:nvSpPr>
          <p:cNvPr id="732165" name="Rectangle 5"/>
          <p:cNvSpPr>
            <a:spLocks noGrp="1" noChangeArrowheads="1"/>
          </p:cNvSpPr>
          <p:nvPr>
            <p:ph type="body" idx="1"/>
          </p:nvPr>
        </p:nvSpPr>
        <p:spPr bwMode="gray">
          <a:xfrm>
            <a:off x="304800" y="1371600"/>
            <a:ext cx="8489950" cy="4495800"/>
          </a:xfrm>
          <a:prstGeom prst="rect">
            <a:avLst/>
          </a:prstGeom>
          <a:noFill/>
          <a:ln w="9525">
            <a:noFill/>
            <a:miter lim="800000"/>
            <a:headEnd/>
            <a:tailEnd/>
          </a:ln>
          <a:effectLst/>
        </p:spPr>
        <p:txBody>
          <a:bodyPr vert="horz" wrap="square" lIns="0" tIns="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2166" name="Line 6"/>
          <p:cNvSpPr>
            <a:spLocks noChangeShapeType="1"/>
          </p:cNvSpPr>
          <p:nvPr/>
        </p:nvSpPr>
        <p:spPr bwMode="gray">
          <a:xfrm>
            <a:off x="0" y="6096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732167" name="Line 7"/>
          <p:cNvSpPr>
            <a:spLocks noChangeShapeType="1"/>
          </p:cNvSpPr>
          <p:nvPr/>
        </p:nvSpPr>
        <p:spPr bwMode="gray">
          <a:xfrm>
            <a:off x="0" y="1143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732169" name="Line 9"/>
          <p:cNvSpPr>
            <a:spLocks noChangeShapeType="1"/>
          </p:cNvSpPr>
          <p:nvPr/>
        </p:nvSpPr>
        <p:spPr bwMode="gray">
          <a:xfrm>
            <a:off x="7820025" y="6423025"/>
            <a:ext cx="0" cy="228600"/>
          </a:xfrm>
          <a:prstGeom prst="line">
            <a:avLst/>
          </a:prstGeom>
          <a:noFill/>
          <a:ln w="6350">
            <a:solidFill>
              <a:srgbClr val="666666"/>
            </a:solidFill>
            <a:round/>
            <a:headEnd/>
            <a:tailEnd/>
          </a:ln>
          <a:effectLst/>
        </p:spPr>
        <p:txBody>
          <a:bodyPr wrap="none" anchor="ctr"/>
          <a:lstStyle/>
          <a:p>
            <a:endParaRPr lang="en-US" dirty="0"/>
          </a:p>
        </p:txBody>
      </p:sp>
      <p:pic>
        <p:nvPicPr>
          <p:cNvPr id="732170" name="Picture 10" descr="final_logo_registered_CMYK"/>
          <p:cNvPicPr>
            <a:picLocks noChangeAspect="1" noChangeArrowheads="1"/>
          </p:cNvPicPr>
          <p:nvPr/>
        </p:nvPicPr>
        <p:blipFill>
          <a:blip r:embed="rId13" cstate="print">
            <a:clrChange>
              <a:clrFrom>
                <a:srgbClr val="EEEFF1"/>
              </a:clrFrom>
              <a:clrTo>
                <a:srgbClr val="EEEFF1">
                  <a:alpha val="0"/>
                </a:srgbClr>
              </a:clrTo>
            </a:clrChange>
          </a:blip>
          <a:srcRect/>
          <a:stretch>
            <a:fillRect/>
          </a:stretch>
        </p:blipFill>
        <p:spPr bwMode="auto">
          <a:xfrm>
            <a:off x="6781800" y="6248400"/>
            <a:ext cx="990600" cy="444500"/>
          </a:xfrm>
          <a:prstGeom prst="rect">
            <a:avLst/>
          </a:prstGeom>
          <a:noFill/>
        </p:spPr>
      </p:pic>
      <p:sp>
        <p:nvSpPr>
          <p:cNvPr id="732171" name="Text Box 11"/>
          <p:cNvSpPr txBox="1">
            <a:spLocks noChangeArrowheads="1"/>
          </p:cNvSpPr>
          <p:nvPr/>
        </p:nvSpPr>
        <p:spPr bwMode="gray">
          <a:xfrm>
            <a:off x="7820025" y="6418263"/>
            <a:ext cx="1219200" cy="290512"/>
          </a:xfrm>
          <a:prstGeom prst="rect">
            <a:avLst/>
          </a:prstGeom>
          <a:noFill/>
          <a:ln w="9525">
            <a:noFill/>
            <a:miter lim="800000"/>
            <a:headEnd/>
            <a:tailEnd/>
          </a:ln>
          <a:effectLst/>
        </p:spPr>
        <p:txBody>
          <a:bodyPr tIns="0">
            <a:spAutoFit/>
          </a:bodyPr>
          <a:lstStyle/>
          <a:p>
            <a:pPr algn="l" eaLnBrk="0" hangingPunct="0">
              <a:spcBef>
                <a:spcPct val="0"/>
              </a:spcBef>
              <a:buClrTx/>
              <a:buSzTx/>
              <a:buFontTx/>
              <a:buNone/>
            </a:pPr>
            <a:r>
              <a:rPr lang="en-US" sz="800" dirty="0">
                <a:solidFill>
                  <a:schemeClr val="bg2"/>
                </a:solidFill>
              </a:rPr>
              <a:t>© Avalere Health LLC</a:t>
            </a:r>
            <a:br>
              <a:rPr lang="en-US" sz="800" dirty="0">
                <a:solidFill>
                  <a:schemeClr val="bg2"/>
                </a:solidFill>
              </a:rPr>
            </a:br>
            <a:r>
              <a:rPr lang="en-US" sz="800" dirty="0">
                <a:solidFill>
                  <a:schemeClr val="bg2"/>
                </a:solidFill>
              </a:rPr>
              <a:t>Page </a:t>
            </a:r>
            <a:fld id="{F95C8352-CF1D-42F9-B562-795AD0F6DA30}" type="slidenum">
              <a:rPr lang="en-US" sz="800">
                <a:solidFill>
                  <a:schemeClr val="bg2"/>
                </a:solidFill>
              </a:rPr>
              <a:pPr algn="l" eaLnBrk="0" hangingPunct="0">
                <a:spcBef>
                  <a:spcPct val="0"/>
                </a:spcBef>
                <a:buClrTx/>
                <a:buSzTx/>
                <a:buFontTx/>
                <a:buNone/>
              </a:pPr>
              <a:t>‹#›</a:t>
            </a:fld>
            <a:endParaRPr lang="en-US" sz="8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rtl="0" fontAlgn="base">
        <a:lnSpc>
          <a:spcPct val="80000"/>
        </a:lnSpc>
        <a:spcBef>
          <a:spcPct val="0"/>
        </a:spcBef>
        <a:spcAft>
          <a:spcPct val="0"/>
        </a:spcAft>
        <a:defRPr sz="2400">
          <a:solidFill>
            <a:schemeClr val="tx2"/>
          </a:solidFill>
          <a:latin typeface="+mj-lt"/>
          <a:ea typeface="+mj-ea"/>
          <a:cs typeface="+mj-cs"/>
        </a:defRPr>
      </a:lvl1pPr>
      <a:lvl2pPr algn="l" rtl="0" fontAlgn="base">
        <a:lnSpc>
          <a:spcPct val="80000"/>
        </a:lnSpc>
        <a:spcBef>
          <a:spcPct val="0"/>
        </a:spcBef>
        <a:spcAft>
          <a:spcPct val="0"/>
        </a:spcAft>
        <a:defRPr sz="2400">
          <a:solidFill>
            <a:schemeClr val="tx2"/>
          </a:solidFill>
          <a:latin typeface="Arial" charset="0"/>
          <a:cs typeface="Arial" charset="0"/>
        </a:defRPr>
      </a:lvl2pPr>
      <a:lvl3pPr algn="l" rtl="0" fontAlgn="base">
        <a:lnSpc>
          <a:spcPct val="80000"/>
        </a:lnSpc>
        <a:spcBef>
          <a:spcPct val="0"/>
        </a:spcBef>
        <a:spcAft>
          <a:spcPct val="0"/>
        </a:spcAft>
        <a:defRPr sz="2400">
          <a:solidFill>
            <a:schemeClr val="tx2"/>
          </a:solidFill>
          <a:latin typeface="Arial" charset="0"/>
          <a:cs typeface="Arial" charset="0"/>
        </a:defRPr>
      </a:lvl3pPr>
      <a:lvl4pPr algn="l" rtl="0" fontAlgn="base">
        <a:lnSpc>
          <a:spcPct val="80000"/>
        </a:lnSpc>
        <a:spcBef>
          <a:spcPct val="0"/>
        </a:spcBef>
        <a:spcAft>
          <a:spcPct val="0"/>
        </a:spcAft>
        <a:defRPr sz="2400">
          <a:solidFill>
            <a:schemeClr val="tx2"/>
          </a:solidFill>
          <a:latin typeface="Arial" charset="0"/>
          <a:cs typeface="Arial" charset="0"/>
        </a:defRPr>
      </a:lvl4pPr>
      <a:lvl5pPr algn="l" rtl="0" fontAlgn="base">
        <a:lnSpc>
          <a:spcPct val="80000"/>
        </a:lnSpc>
        <a:spcBef>
          <a:spcPct val="0"/>
        </a:spcBef>
        <a:spcAft>
          <a:spcPct val="0"/>
        </a:spcAft>
        <a:defRPr sz="2400">
          <a:solidFill>
            <a:schemeClr val="tx2"/>
          </a:solidFill>
          <a:latin typeface="Arial" charset="0"/>
          <a:cs typeface="Arial" charset="0"/>
        </a:defRPr>
      </a:lvl5pPr>
      <a:lvl6pPr marL="457200" algn="l" rtl="0" fontAlgn="base">
        <a:lnSpc>
          <a:spcPct val="80000"/>
        </a:lnSpc>
        <a:spcBef>
          <a:spcPct val="0"/>
        </a:spcBef>
        <a:spcAft>
          <a:spcPct val="0"/>
        </a:spcAft>
        <a:defRPr sz="2400">
          <a:solidFill>
            <a:schemeClr val="tx2"/>
          </a:solidFill>
          <a:latin typeface="Arial" charset="0"/>
          <a:cs typeface="Arial" charset="0"/>
        </a:defRPr>
      </a:lvl6pPr>
      <a:lvl7pPr marL="914400" algn="l" rtl="0" fontAlgn="base">
        <a:lnSpc>
          <a:spcPct val="80000"/>
        </a:lnSpc>
        <a:spcBef>
          <a:spcPct val="0"/>
        </a:spcBef>
        <a:spcAft>
          <a:spcPct val="0"/>
        </a:spcAft>
        <a:defRPr sz="2400">
          <a:solidFill>
            <a:schemeClr val="tx2"/>
          </a:solidFill>
          <a:latin typeface="Arial" charset="0"/>
          <a:cs typeface="Arial" charset="0"/>
        </a:defRPr>
      </a:lvl7pPr>
      <a:lvl8pPr marL="1371600" algn="l" rtl="0" fontAlgn="base">
        <a:lnSpc>
          <a:spcPct val="80000"/>
        </a:lnSpc>
        <a:spcBef>
          <a:spcPct val="0"/>
        </a:spcBef>
        <a:spcAft>
          <a:spcPct val="0"/>
        </a:spcAft>
        <a:defRPr sz="2400">
          <a:solidFill>
            <a:schemeClr val="tx2"/>
          </a:solidFill>
          <a:latin typeface="Arial" charset="0"/>
          <a:cs typeface="Arial" charset="0"/>
        </a:defRPr>
      </a:lvl8pPr>
      <a:lvl9pPr marL="1828800" algn="l" rtl="0" fontAlgn="base">
        <a:lnSpc>
          <a:spcPct val="80000"/>
        </a:lnSpc>
        <a:spcBef>
          <a:spcPct val="0"/>
        </a:spcBef>
        <a:spcAft>
          <a:spcPct val="0"/>
        </a:spcAft>
        <a:defRPr sz="2400">
          <a:solidFill>
            <a:schemeClr val="tx2"/>
          </a:solidFill>
          <a:latin typeface="Arial" charset="0"/>
          <a:cs typeface="Arial" charset="0"/>
        </a:defRPr>
      </a:lvl9pPr>
    </p:titleStyle>
    <p:bodyStyle>
      <a:lvl1pPr marL="231775" indent="-231775" algn="l" rtl="0" fontAlgn="base">
        <a:spcBef>
          <a:spcPct val="50000"/>
        </a:spcBef>
        <a:spcAft>
          <a:spcPct val="0"/>
        </a:spcAft>
        <a:buClr>
          <a:schemeClr val="accent2"/>
        </a:buClr>
        <a:buFont typeface="Wingdings" pitchFamily="2" charset="2"/>
        <a:buChar char="§"/>
        <a:defRPr>
          <a:solidFill>
            <a:srgbClr val="000000"/>
          </a:solidFill>
          <a:latin typeface="+mn-lt"/>
          <a:ea typeface="+mn-ea"/>
          <a:cs typeface="+mn-cs"/>
        </a:defRPr>
      </a:lvl1pPr>
      <a:lvl2pPr marL="566738" indent="-220663" algn="l" rtl="0" fontAlgn="base">
        <a:spcBef>
          <a:spcPct val="50000"/>
        </a:spcBef>
        <a:spcAft>
          <a:spcPct val="0"/>
        </a:spcAft>
        <a:buFont typeface="Arial" charset="0"/>
        <a:buChar char="»"/>
        <a:defRPr>
          <a:solidFill>
            <a:srgbClr val="000000"/>
          </a:solidFill>
          <a:latin typeface="+mn-lt"/>
          <a:cs typeface="+mn-cs"/>
        </a:defRPr>
      </a:lvl2pPr>
      <a:lvl3pPr marL="912813" indent="-231775" algn="l" rtl="0" fontAlgn="base">
        <a:spcBef>
          <a:spcPct val="50000"/>
        </a:spcBef>
        <a:spcAft>
          <a:spcPct val="0"/>
        </a:spcAft>
        <a:buSzPct val="75000"/>
        <a:buFont typeface="Arial" charset="0"/>
        <a:buChar char="–"/>
        <a:defRPr>
          <a:solidFill>
            <a:srgbClr val="000000"/>
          </a:solidFill>
          <a:latin typeface="+mn-lt"/>
          <a:cs typeface="+mn-cs"/>
        </a:defRPr>
      </a:lvl3pPr>
      <a:lvl4pPr marL="1258888" indent="-231775" algn="l" rtl="0" fontAlgn="base">
        <a:spcBef>
          <a:spcPct val="50000"/>
        </a:spcBef>
        <a:spcAft>
          <a:spcPct val="0"/>
        </a:spcAft>
        <a:buSzPct val="75000"/>
        <a:buChar char="–"/>
        <a:defRPr>
          <a:solidFill>
            <a:srgbClr val="000000"/>
          </a:solidFill>
          <a:latin typeface="+mn-lt"/>
          <a:cs typeface="+mn-cs"/>
        </a:defRPr>
      </a:lvl4pPr>
      <a:lvl5pPr marL="1597025" indent="-223838" algn="l" rtl="0" fontAlgn="base">
        <a:spcBef>
          <a:spcPct val="50000"/>
        </a:spcBef>
        <a:spcAft>
          <a:spcPct val="0"/>
        </a:spcAft>
        <a:buSzPct val="75000"/>
        <a:buChar char="•"/>
        <a:defRPr>
          <a:solidFill>
            <a:srgbClr val="000000"/>
          </a:solidFill>
          <a:latin typeface="+mn-lt"/>
          <a:cs typeface="+mn-cs"/>
        </a:defRPr>
      </a:lvl5pPr>
      <a:lvl6pPr marL="2054225" indent="-223838" algn="l" rtl="0" fontAlgn="base">
        <a:spcBef>
          <a:spcPct val="50000"/>
        </a:spcBef>
        <a:spcAft>
          <a:spcPct val="0"/>
        </a:spcAft>
        <a:buSzPct val="75000"/>
        <a:buChar char="•"/>
        <a:defRPr>
          <a:solidFill>
            <a:srgbClr val="000000"/>
          </a:solidFill>
          <a:latin typeface="+mn-lt"/>
          <a:cs typeface="+mn-cs"/>
        </a:defRPr>
      </a:lvl6pPr>
      <a:lvl7pPr marL="2511425" indent="-223838" algn="l" rtl="0" fontAlgn="base">
        <a:spcBef>
          <a:spcPct val="50000"/>
        </a:spcBef>
        <a:spcAft>
          <a:spcPct val="0"/>
        </a:spcAft>
        <a:buSzPct val="75000"/>
        <a:buChar char="•"/>
        <a:defRPr>
          <a:solidFill>
            <a:srgbClr val="000000"/>
          </a:solidFill>
          <a:latin typeface="+mn-lt"/>
          <a:cs typeface="+mn-cs"/>
        </a:defRPr>
      </a:lvl7pPr>
      <a:lvl8pPr marL="2968625" indent="-223838" algn="l" rtl="0" fontAlgn="base">
        <a:spcBef>
          <a:spcPct val="50000"/>
        </a:spcBef>
        <a:spcAft>
          <a:spcPct val="0"/>
        </a:spcAft>
        <a:buSzPct val="75000"/>
        <a:buChar char="•"/>
        <a:defRPr>
          <a:solidFill>
            <a:srgbClr val="000000"/>
          </a:solidFill>
          <a:latin typeface="+mn-lt"/>
          <a:cs typeface="+mn-cs"/>
        </a:defRPr>
      </a:lvl8pPr>
      <a:lvl9pPr marL="3425825" indent="-223838" algn="l" rtl="0" fontAlgn="base">
        <a:spcBef>
          <a:spcPct val="50000"/>
        </a:spcBef>
        <a:spcAft>
          <a:spcPct val="0"/>
        </a:spcAft>
        <a:buSzPct val="75000"/>
        <a:buChar char="•"/>
        <a:defRPr>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34210" name="Rectangle 2"/>
          <p:cNvSpPr>
            <a:spLocks noChangeArrowheads="1"/>
          </p:cNvSpPr>
          <p:nvPr/>
        </p:nvSpPr>
        <p:spPr bwMode="gray">
          <a:xfrm>
            <a:off x="0" y="0"/>
            <a:ext cx="9144000" cy="1143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4211" name="Rectangle 3"/>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4212" name="Rectangle 4"/>
          <p:cNvSpPr>
            <a:spLocks noGrp="1" noChangeArrowheads="1"/>
          </p:cNvSpPr>
          <p:nvPr>
            <p:ph type="title"/>
          </p:nvPr>
        </p:nvSpPr>
        <p:spPr bwMode="gray">
          <a:xfrm>
            <a:off x="304800" y="484188"/>
            <a:ext cx="8534400" cy="292100"/>
          </a:xfrm>
          <a:prstGeom prst="rect">
            <a:avLst/>
          </a:prstGeom>
          <a:noFill/>
          <a:ln w="9525">
            <a:noFill/>
            <a:miter lim="800000"/>
            <a:headEnd/>
            <a:tailEnd/>
          </a:ln>
          <a:effectLst/>
        </p:spPr>
        <p:txBody>
          <a:bodyPr vert="horz" wrap="square" lIns="0" tIns="0" rIns="91440" bIns="0" numCol="1" anchor="t" anchorCtr="0" compatLnSpc="1">
            <a:prstTxWarp prst="textNoShape">
              <a:avLst/>
            </a:prstTxWarp>
            <a:spAutoFit/>
          </a:bodyPr>
          <a:lstStyle/>
          <a:p>
            <a:pPr lvl="0"/>
            <a:r>
              <a:rPr lang="en-US" smtClean="0"/>
              <a:t>Click to edit Master title style</a:t>
            </a:r>
          </a:p>
        </p:txBody>
      </p:sp>
      <p:sp>
        <p:nvSpPr>
          <p:cNvPr id="734213" name="Rectangle 5"/>
          <p:cNvSpPr>
            <a:spLocks noGrp="1" noChangeArrowheads="1"/>
          </p:cNvSpPr>
          <p:nvPr>
            <p:ph type="body" idx="1"/>
          </p:nvPr>
        </p:nvSpPr>
        <p:spPr bwMode="gray">
          <a:xfrm>
            <a:off x="304800" y="1371600"/>
            <a:ext cx="8489950" cy="4495800"/>
          </a:xfrm>
          <a:prstGeom prst="rect">
            <a:avLst/>
          </a:prstGeom>
          <a:noFill/>
          <a:ln w="9525">
            <a:noFill/>
            <a:miter lim="800000"/>
            <a:headEnd/>
            <a:tailEnd/>
          </a:ln>
          <a:effectLst/>
        </p:spPr>
        <p:txBody>
          <a:bodyPr vert="horz" wrap="square" lIns="0" tIns="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4214" name="Line 6"/>
          <p:cNvSpPr>
            <a:spLocks noChangeShapeType="1"/>
          </p:cNvSpPr>
          <p:nvPr/>
        </p:nvSpPr>
        <p:spPr bwMode="gray">
          <a:xfrm>
            <a:off x="0" y="6096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734215" name="Line 7"/>
          <p:cNvSpPr>
            <a:spLocks noChangeShapeType="1"/>
          </p:cNvSpPr>
          <p:nvPr/>
        </p:nvSpPr>
        <p:spPr bwMode="gray">
          <a:xfrm>
            <a:off x="0" y="1143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734217" name="Line 9"/>
          <p:cNvSpPr>
            <a:spLocks noChangeShapeType="1"/>
          </p:cNvSpPr>
          <p:nvPr/>
        </p:nvSpPr>
        <p:spPr bwMode="gray">
          <a:xfrm>
            <a:off x="7820025" y="6423025"/>
            <a:ext cx="0" cy="228600"/>
          </a:xfrm>
          <a:prstGeom prst="line">
            <a:avLst/>
          </a:prstGeom>
          <a:noFill/>
          <a:ln w="6350">
            <a:solidFill>
              <a:srgbClr val="666666"/>
            </a:solidFill>
            <a:round/>
            <a:headEnd/>
            <a:tailEnd/>
          </a:ln>
          <a:effectLst/>
        </p:spPr>
        <p:txBody>
          <a:bodyPr wrap="none" anchor="ctr"/>
          <a:lstStyle/>
          <a:p>
            <a:endParaRPr lang="en-US" dirty="0"/>
          </a:p>
        </p:txBody>
      </p:sp>
      <p:pic>
        <p:nvPicPr>
          <p:cNvPr id="734218" name="Picture 10" descr="final_logo_registered_CMYK"/>
          <p:cNvPicPr>
            <a:picLocks noChangeAspect="1" noChangeArrowheads="1"/>
          </p:cNvPicPr>
          <p:nvPr/>
        </p:nvPicPr>
        <p:blipFill>
          <a:blip r:embed="rId13" cstate="print">
            <a:clrChange>
              <a:clrFrom>
                <a:srgbClr val="EEEFF1"/>
              </a:clrFrom>
              <a:clrTo>
                <a:srgbClr val="EEEFF1">
                  <a:alpha val="0"/>
                </a:srgbClr>
              </a:clrTo>
            </a:clrChange>
          </a:blip>
          <a:srcRect/>
          <a:stretch>
            <a:fillRect/>
          </a:stretch>
        </p:blipFill>
        <p:spPr bwMode="auto">
          <a:xfrm>
            <a:off x="6781800" y="6248400"/>
            <a:ext cx="990600" cy="444500"/>
          </a:xfrm>
          <a:prstGeom prst="rect">
            <a:avLst/>
          </a:prstGeom>
          <a:noFill/>
        </p:spPr>
      </p:pic>
      <p:sp>
        <p:nvSpPr>
          <p:cNvPr id="734219" name="Text Box 11"/>
          <p:cNvSpPr txBox="1">
            <a:spLocks noChangeArrowheads="1"/>
          </p:cNvSpPr>
          <p:nvPr/>
        </p:nvSpPr>
        <p:spPr bwMode="gray">
          <a:xfrm>
            <a:off x="7820025" y="6418263"/>
            <a:ext cx="1219200" cy="290512"/>
          </a:xfrm>
          <a:prstGeom prst="rect">
            <a:avLst/>
          </a:prstGeom>
          <a:noFill/>
          <a:ln w="9525">
            <a:noFill/>
            <a:miter lim="800000"/>
            <a:headEnd/>
            <a:tailEnd/>
          </a:ln>
          <a:effectLst/>
        </p:spPr>
        <p:txBody>
          <a:bodyPr tIns="0">
            <a:spAutoFit/>
          </a:bodyPr>
          <a:lstStyle/>
          <a:p>
            <a:pPr algn="l" eaLnBrk="0" hangingPunct="0">
              <a:spcBef>
                <a:spcPct val="0"/>
              </a:spcBef>
              <a:buClrTx/>
              <a:buSzTx/>
              <a:buFontTx/>
              <a:buNone/>
            </a:pPr>
            <a:r>
              <a:rPr lang="en-US" sz="800" dirty="0">
                <a:solidFill>
                  <a:schemeClr val="bg2"/>
                </a:solidFill>
              </a:rPr>
              <a:t>© Avalere Health LLC</a:t>
            </a:r>
            <a:br>
              <a:rPr lang="en-US" sz="800" dirty="0">
                <a:solidFill>
                  <a:schemeClr val="bg2"/>
                </a:solidFill>
              </a:rPr>
            </a:br>
            <a:r>
              <a:rPr lang="en-US" sz="800" dirty="0">
                <a:solidFill>
                  <a:schemeClr val="bg2"/>
                </a:solidFill>
              </a:rPr>
              <a:t>Page </a:t>
            </a:r>
            <a:fld id="{04CC318D-3793-4DB0-B2B1-57035F2028EE}" type="slidenum">
              <a:rPr lang="en-US" sz="800">
                <a:solidFill>
                  <a:schemeClr val="bg2"/>
                </a:solidFill>
              </a:rPr>
              <a:pPr algn="l" eaLnBrk="0" hangingPunct="0">
                <a:spcBef>
                  <a:spcPct val="0"/>
                </a:spcBef>
                <a:buClrTx/>
                <a:buSzTx/>
                <a:buFontTx/>
                <a:buNone/>
              </a:pPr>
              <a:t>‹#›</a:t>
            </a:fld>
            <a:endParaRPr lang="en-US" sz="8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675"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rtl="0" fontAlgn="base">
        <a:lnSpc>
          <a:spcPct val="80000"/>
        </a:lnSpc>
        <a:spcBef>
          <a:spcPct val="0"/>
        </a:spcBef>
        <a:spcAft>
          <a:spcPct val="0"/>
        </a:spcAft>
        <a:defRPr sz="2400">
          <a:solidFill>
            <a:schemeClr val="tx2"/>
          </a:solidFill>
          <a:latin typeface="+mj-lt"/>
          <a:ea typeface="+mj-ea"/>
          <a:cs typeface="+mj-cs"/>
        </a:defRPr>
      </a:lvl1pPr>
      <a:lvl2pPr algn="l" rtl="0" fontAlgn="base">
        <a:lnSpc>
          <a:spcPct val="80000"/>
        </a:lnSpc>
        <a:spcBef>
          <a:spcPct val="0"/>
        </a:spcBef>
        <a:spcAft>
          <a:spcPct val="0"/>
        </a:spcAft>
        <a:defRPr sz="2400">
          <a:solidFill>
            <a:schemeClr val="tx2"/>
          </a:solidFill>
          <a:latin typeface="Arial" charset="0"/>
          <a:cs typeface="Arial" charset="0"/>
        </a:defRPr>
      </a:lvl2pPr>
      <a:lvl3pPr algn="l" rtl="0" fontAlgn="base">
        <a:lnSpc>
          <a:spcPct val="80000"/>
        </a:lnSpc>
        <a:spcBef>
          <a:spcPct val="0"/>
        </a:spcBef>
        <a:spcAft>
          <a:spcPct val="0"/>
        </a:spcAft>
        <a:defRPr sz="2400">
          <a:solidFill>
            <a:schemeClr val="tx2"/>
          </a:solidFill>
          <a:latin typeface="Arial" charset="0"/>
          <a:cs typeface="Arial" charset="0"/>
        </a:defRPr>
      </a:lvl3pPr>
      <a:lvl4pPr algn="l" rtl="0" fontAlgn="base">
        <a:lnSpc>
          <a:spcPct val="80000"/>
        </a:lnSpc>
        <a:spcBef>
          <a:spcPct val="0"/>
        </a:spcBef>
        <a:spcAft>
          <a:spcPct val="0"/>
        </a:spcAft>
        <a:defRPr sz="2400">
          <a:solidFill>
            <a:schemeClr val="tx2"/>
          </a:solidFill>
          <a:latin typeface="Arial" charset="0"/>
          <a:cs typeface="Arial" charset="0"/>
        </a:defRPr>
      </a:lvl4pPr>
      <a:lvl5pPr algn="l" rtl="0" fontAlgn="base">
        <a:lnSpc>
          <a:spcPct val="80000"/>
        </a:lnSpc>
        <a:spcBef>
          <a:spcPct val="0"/>
        </a:spcBef>
        <a:spcAft>
          <a:spcPct val="0"/>
        </a:spcAft>
        <a:defRPr sz="2400">
          <a:solidFill>
            <a:schemeClr val="tx2"/>
          </a:solidFill>
          <a:latin typeface="Arial" charset="0"/>
          <a:cs typeface="Arial" charset="0"/>
        </a:defRPr>
      </a:lvl5pPr>
      <a:lvl6pPr marL="457200" algn="l" rtl="0" fontAlgn="base">
        <a:lnSpc>
          <a:spcPct val="80000"/>
        </a:lnSpc>
        <a:spcBef>
          <a:spcPct val="0"/>
        </a:spcBef>
        <a:spcAft>
          <a:spcPct val="0"/>
        </a:spcAft>
        <a:defRPr sz="2400">
          <a:solidFill>
            <a:schemeClr val="tx2"/>
          </a:solidFill>
          <a:latin typeface="Arial" charset="0"/>
          <a:cs typeface="Arial" charset="0"/>
        </a:defRPr>
      </a:lvl6pPr>
      <a:lvl7pPr marL="914400" algn="l" rtl="0" fontAlgn="base">
        <a:lnSpc>
          <a:spcPct val="80000"/>
        </a:lnSpc>
        <a:spcBef>
          <a:spcPct val="0"/>
        </a:spcBef>
        <a:spcAft>
          <a:spcPct val="0"/>
        </a:spcAft>
        <a:defRPr sz="2400">
          <a:solidFill>
            <a:schemeClr val="tx2"/>
          </a:solidFill>
          <a:latin typeface="Arial" charset="0"/>
          <a:cs typeface="Arial" charset="0"/>
        </a:defRPr>
      </a:lvl7pPr>
      <a:lvl8pPr marL="1371600" algn="l" rtl="0" fontAlgn="base">
        <a:lnSpc>
          <a:spcPct val="80000"/>
        </a:lnSpc>
        <a:spcBef>
          <a:spcPct val="0"/>
        </a:spcBef>
        <a:spcAft>
          <a:spcPct val="0"/>
        </a:spcAft>
        <a:defRPr sz="2400">
          <a:solidFill>
            <a:schemeClr val="tx2"/>
          </a:solidFill>
          <a:latin typeface="Arial" charset="0"/>
          <a:cs typeface="Arial" charset="0"/>
        </a:defRPr>
      </a:lvl8pPr>
      <a:lvl9pPr marL="1828800" algn="l" rtl="0" fontAlgn="base">
        <a:lnSpc>
          <a:spcPct val="80000"/>
        </a:lnSpc>
        <a:spcBef>
          <a:spcPct val="0"/>
        </a:spcBef>
        <a:spcAft>
          <a:spcPct val="0"/>
        </a:spcAft>
        <a:defRPr sz="2400">
          <a:solidFill>
            <a:schemeClr val="tx2"/>
          </a:solidFill>
          <a:latin typeface="Arial" charset="0"/>
          <a:cs typeface="Arial" charset="0"/>
        </a:defRPr>
      </a:lvl9pPr>
    </p:titleStyle>
    <p:bodyStyle>
      <a:lvl1pPr marL="231775" indent="-231775" algn="l" rtl="0" fontAlgn="base">
        <a:spcBef>
          <a:spcPct val="50000"/>
        </a:spcBef>
        <a:spcAft>
          <a:spcPct val="0"/>
        </a:spcAft>
        <a:buClr>
          <a:schemeClr val="accent2"/>
        </a:buClr>
        <a:buFont typeface="Wingdings" pitchFamily="2" charset="2"/>
        <a:buChar char="§"/>
        <a:defRPr>
          <a:solidFill>
            <a:srgbClr val="000000"/>
          </a:solidFill>
          <a:latin typeface="+mn-lt"/>
          <a:ea typeface="+mn-ea"/>
          <a:cs typeface="+mn-cs"/>
        </a:defRPr>
      </a:lvl1pPr>
      <a:lvl2pPr marL="566738" indent="-220663" algn="l" rtl="0" fontAlgn="base">
        <a:spcBef>
          <a:spcPct val="50000"/>
        </a:spcBef>
        <a:spcAft>
          <a:spcPct val="0"/>
        </a:spcAft>
        <a:buFont typeface="Arial" charset="0"/>
        <a:buChar char="»"/>
        <a:defRPr>
          <a:solidFill>
            <a:srgbClr val="000000"/>
          </a:solidFill>
          <a:latin typeface="+mn-lt"/>
          <a:cs typeface="+mn-cs"/>
        </a:defRPr>
      </a:lvl2pPr>
      <a:lvl3pPr marL="912813" indent="-231775" algn="l" rtl="0" fontAlgn="base">
        <a:spcBef>
          <a:spcPct val="50000"/>
        </a:spcBef>
        <a:spcAft>
          <a:spcPct val="0"/>
        </a:spcAft>
        <a:buSzPct val="75000"/>
        <a:buFont typeface="Arial" charset="0"/>
        <a:buChar char="–"/>
        <a:defRPr>
          <a:solidFill>
            <a:srgbClr val="000000"/>
          </a:solidFill>
          <a:latin typeface="+mn-lt"/>
          <a:cs typeface="+mn-cs"/>
        </a:defRPr>
      </a:lvl3pPr>
      <a:lvl4pPr marL="1258888" indent="-231775" algn="l" rtl="0" fontAlgn="base">
        <a:spcBef>
          <a:spcPct val="50000"/>
        </a:spcBef>
        <a:spcAft>
          <a:spcPct val="0"/>
        </a:spcAft>
        <a:buSzPct val="75000"/>
        <a:buChar char="–"/>
        <a:defRPr>
          <a:solidFill>
            <a:srgbClr val="000000"/>
          </a:solidFill>
          <a:latin typeface="+mn-lt"/>
          <a:cs typeface="+mn-cs"/>
        </a:defRPr>
      </a:lvl4pPr>
      <a:lvl5pPr marL="1597025" indent="-223838" algn="l" rtl="0" fontAlgn="base">
        <a:spcBef>
          <a:spcPct val="50000"/>
        </a:spcBef>
        <a:spcAft>
          <a:spcPct val="0"/>
        </a:spcAft>
        <a:buSzPct val="75000"/>
        <a:buChar char="•"/>
        <a:defRPr>
          <a:solidFill>
            <a:srgbClr val="000000"/>
          </a:solidFill>
          <a:latin typeface="+mn-lt"/>
          <a:cs typeface="+mn-cs"/>
        </a:defRPr>
      </a:lvl5pPr>
      <a:lvl6pPr marL="2054225" indent="-223838" algn="l" rtl="0" fontAlgn="base">
        <a:spcBef>
          <a:spcPct val="50000"/>
        </a:spcBef>
        <a:spcAft>
          <a:spcPct val="0"/>
        </a:spcAft>
        <a:buSzPct val="75000"/>
        <a:buChar char="•"/>
        <a:defRPr>
          <a:solidFill>
            <a:srgbClr val="000000"/>
          </a:solidFill>
          <a:latin typeface="+mn-lt"/>
          <a:cs typeface="+mn-cs"/>
        </a:defRPr>
      </a:lvl6pPr>
      <a:lvl7pPr marL="2511425" indent="-223838" algn="l" rtl="0" fontAlgn="base">
        <a:spcBef>
          <a:spcPct val="50000"/>
        </a:spcBef>
        <a:spcAft>
          <a:spcPct val="0"/>
        </a:spcAft>
        <a:buSzPct val="75000"/>
        <a:buChar char="•"/>
        <a:defRPr>
          <a:solidFill>
            <a:srgbClr val="000000"/>
          </a:solidFill>
          <a:latin typeface="+mn-lt"/>
          <a:cs typeface="+mn-cs"/>
        </a:defRPr>
      </a:lvl7pPr>
      <a:lvl8pPr marL="2968625" indent="-223838" algn="l" rtl="0" fontAlgn="base">
        <a:spcBef>
          <a:spcPct val="50000"/>
        </a:spcBef>
        <a:spcAft>
          <a:spcPct val="0"/>
        </a:spcAft>
        <a:buSzPct val="75000"/>
        <a:buChar char="•"/>
        <a:defRPr>
          <a:solidFill>
            <a:srgbClr val="000000"/>
          </a:solidFill>
          <a:latin typeface="+mn-lt"/>
          <a:cs typeface="+mn-cs"/>
        </a:defRPr>
      </a:lvl8pPr>
      <a:lvl9pPr marL="3425825" indent="-223838" algn="l" rtl="0" fontAlgn="base">
        <a:spcBef>
          <a:spcPct val="50000"/>
        </a:spcBef>
        <a:spcAft>
          <a:spcPct val="0"/>
        </a:spcAft>
        <a:buSzPct val="75000"/>
        <a:buChar char="•"/>
        <a:defRPr>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36258" name="Rectangle 2"/>
          <p:cNvSpPr>
            <a:spLocks noChangeArrowheads="1"/>
          </p:cNvSpPr>
          <p:nvPr/>
        </p:nvSpPr>
        <p:spPr bwMode="gray">
          <a:xfrm>
            <a:off x="0" y="0"/>
            <a:ext cx="9144000" cy="1143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6259" name="Rectangle 3"/>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6260" name="Rectangle 4"/>
          <p:cNvSpPr>
            <a:spLocks noGrp="1" noChangeArrowheads="1"/>
          </p:cNvSpPr>
          <p:nvPr>
            <p:ph type="title"/>
          </p:nvPr>
        </p:nvSpPr>
        <p:spPr bwMode="gray">
          <a:xfrm>
            <a:off x="304800" y="484188"/>
            <a:ext cx="8534400" cy="292100"/>
          </a:xfrm>
          <a:prstGeom prst="rect">
            <a:avLst/>
          </a:prstGeom>
          <a:noFill/>
          <a:ln w="9525">
            <a:noFill/>
            <a:miter lim="800000"/>
            <a:headEnd/>
            <a:tailEnd/>
          </a:ln>
          <a:effectLst/>
        </p:spPr>
        <p:txBody>
          <a:bodyPr vert="horz" wrap="square" lIns="0" tIns="0" rIns="91440" bIns="0" numCol="1" anchor="t" anchorCtr="0" compatLnSpc="1">
            <a:prstTxWarp prst="textNoShape">
              <a:avLst/>
            </a:prstTxWarp>
            <a:spAutoFit/>
          </a:bodyPr>
          <a:lstStyle/>
          <a:p>
            <a:pPr lvl="0"/>
            <a:r>
              <a:rPr lang="en-US" smtClean="0"/>
              <a:t>Click to edit Master title style</a:t>
            </a:r>
          </a:p>
        </p:txBody>
      </p:sp>
      <p:sp>
        <p:nvSpPr>
          <p:cNvPr id="736261" name="Rectangle 5"/>
          <p:cNvSpPr>
            <a:spLocks noGrp="1" noChangeArrowheads="1"/>
          </p:cNvSpPr>
          <p:nvPr>
            <p:ph type="body" idx="1"/>
          </p:nvPr>
        </p:nvSpPr>
        <p:spPr bwMode="gray">
          <a:xfrm>
            <a:off x="304800" y="1371600"/>
            <a:ext cx="8489950" cy="4495800"/>
          </a:xfrm>
          <a:prstGeom prst="rect">
            <a:avLst/>
          </a:prstGeom>
          <a:noFill/>
          <a:ln w="9525">
            <a:noFill/>
            <a:miter lim="800000"/>
            <a:headEnd/>
            <a:tailEnd/>
          </a:ln>
          <a:effectLst/>
        </p:spPr>
        <p:txBody>
          <a:bodyPr vert="horz" wrap="square" lIns="0" tIns="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6262" name="Line 6"/>
          <p:cNvSpPr>
            <a:spLocks noChangeShapeType="1"/>
          </p:cNvSpPr>
          <p:nvPr/>
        </p:nvSpPr>
        <p:spPr bwMode="gray">
          <a:xfrm>
            <a:off x="0" y="6096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736263" name="Line 7"/>
          <p:cNvSpPr>
            <a:spLocks noChangeShapeType="1"/>
          </p:cNvSpPr>
          <p:nvPr/>
        </p:nvSpPr>
        <p:spPr bwMode="gray">
          <a:xfrm>
            <a:off x="0" y="1143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736265" name="Line 9"/>
          <p:cNvSpPr>
            <a:spLocks noChangeShapeType="1"/>
          </p:cNvSpPr>
          <p:nvPr/>
        </p:nvSpPr>
        <p:spPr bwMode="gray">
          <a:xfrm>
            <a:off x="7820025" y="6423025"/>
            <a:ext cx="0" cy="228600"/>
          </a:xfrm>
          <a:prstGeom prst="line">
            <a:avLst/>
          </a:prstGeom>
          <a:noFill/>
          <a:ln w="6350">
            <a:solidFill>
              <a:srgbClr val="666666"/>
            </a:solidFill>
            <a:round/>
            <a:headEnd/>
            <a:tailEnd/>
          </a:ln>
          <a:effectLst/>
        </p:spPr>
        <p:txBody>
          <a:bodyPr wrap="none" anchor="ctr"/>
          <a:lstStyle/>
          <a:p>
            <a:endParaRPr lang="en-US" dirty="0"/>
          </a:p>
        </p:txBody>
      </p:sp>
      <p:pic>
        <p:nvPicPr>
          <p:cNvPr id="736266" name="Picture 10" descr="final_logo_registered_CMYK"/>
          <p:cNvPicPr>
            <a:picLocks noChangeAspect="1" noChangeArrowheads="1"/>
          </p:cNvPicPr>
          <p:nvPr/>
        </p:nvPicPr>
        <p:blipFill>
          <a:blip r:embed="rId13" cstate="print">
            <a:clrChange>
              <a:clrFrom>
                <a:srgbClr val="EEEFF1"/>
              </a:clrFrom>
              <a:clrTo>
                <a:srgbClr val="EEEFF1">
                  <a:alpha val="0"/>
                </a:srgbClr>
              </a:clrTo>
            </a:clrChange>
          </a:blip>
          <a:srcRect/>
          <a:stretch>
            <a:fillRect/>
          </a:stretch>
        </p:blipFill>
        <p:spPr bwMode="auto">
          <a:xfrm>
            <a:off x="6781800" y="6248400"/>
            <a:ext cx="990600" cy="444500"/>
          </a:xfrm>
          <a:prstGeom prst="rect">
            <a:avLst/>
          </a:prstGeom>
          <a:noFill/>
        </p:spPr>
      </p:pic>
      <p:sp>
        <p:nvSpPr>
          <p:cNvPr id="736267" name="Text Box 11"/>
          <p:cNvSpPr txBox="1">
            <a:spLocks noChangeArrowheads="1"/>
          </p:cNvSpPr>
          <p:nvPr/>
        </p:nvSpPr>
        <p:spPr bwMode="gray">
          <a:xfrm>
            <a:off x="7820025" y="6418263"/>
            <a:ext cx="1219200" cy="290512"/>
          </a:xfrm>
          <a:prstGeom prst="rect">
            <a:avLst/>
          </a:prstGeom>
          <a:noFill/>
          <a:ln w="9525">
            <a:noFill/>
            <a:miter lim="800000"/>
            <a:headEnd/>
            <a:tailEnd/>
          </a:ln>
          <a:effectLst/>
        </p:spPr>
        <p:txBody>
          <a:bodyPr tIns="0">
            <a:spAutoFit/>
          </a:bodyPr>
          <a:lstStyle/>
          <a:p>
            <a:pPr algn="l" eaLnBrk="0" hangingPunct="0">
              <a:spcBef>
                <a:spcPct val="0"/>
              </a:spcBef>
              <a:buClrTx/>
              <a:buSzTx/>
              <a:buFontTx/>
              <a:buNone/>
            </a:pPr>
            <a:r>
              <a:rPr lang="en-US" sz="800" dirty="0">
                <a:solidFill>
                  <a:schemeClr val="bg2"/>
                </a:solidFill>
              </a:rPr>
              <a:t>© Avalere Health LLC</a:t>
            </a:r>
            <a:br>
              <a:rPr lang="en-US" sz="800" dirty="0">
                <a:solidFill>
                  <a:schemeClr val="bg2"/>
                </a:solidFill>
              </a:rPr>
            </a:br>
            <a:r>
              <a:rPr lang="en-US" sz="800" dirty="0">
                <a:solidFill>
                  <a:schemeClr val="bg2"/>
                </a:solidFill>
              </a:rPr>
              <a:t>Page </a:t>
            </a:r>
            <a:fld id="{C3A5B4F7-031D-4506-B997-0B6C8C883436}" type="slidenum">
              <a:rPr lang="en-US" sz="800">
                <a:solidFill>
                  <a:schemeClr val="bg2"/>
                </a:solidFill>
              </a:rPr>
              <a:pPr algn="l" eaLnBrk="0" hangingPunct="0">
                <a:spcBef>
                  <a:spcPct val="0"/>
                </a:spcBef>
                <a:buClrTx/>
                <a:buSzTx/>
                <a:buFontTx/>
                <a:buNone/>
              </a:pPr>
              <a:t>‹#›</a:t>
            </a:fld>
            <a:endParaRPr lang="en-US" sz="8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677"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fontAlgn="base">
        <a:lnSpc>
          <a:spcPct val="80000"/>
        </a:lnSpc>
        <a:spcBef>
          <a:spcPct val="0"/>
        </a:spcBef>
        <a:spcAft>
          <a:spcPct val="0"/>
        </a:spcAft>
        <a:defRPr sz="2400">
          <a:solidFill>
            <a:schemeClr val="tx2"/>
          </a:solidFill>
          <a:latin typeface="+mj-lt"/>
          <a:ea typeface="+mj-ea"/>
          <a:cs typeface="+mj-cs"/>
        </a:defRPr>
      </a:lvl1pPr>
      <a:lvl2pPr algn="l" rtl="0" fontAlgn="base">
        <a:lnSpc>
          <a:spcPct val="80000"/>
        </a:lnSpc>
        <a:spcBef>
          <a:spcPct val="0"/>
        </a:spcBef>
        <a:spcAft>
          <a:spcPct val="0"/>
        </a:spcAft>
        <a:defRPr sz="2400">
          <a:solidFill>
            <a:schemeClr val="tx2"/>
          </a:solidFill>
          <a:latin typeface="Arial" charset="0"/>
          <a:cs typeface="Arial" charset="0"/>
        </a:defRPr>
      </a:lvl2pPr>
      <a:lvl3pPr algn="l" rtl="0" fontAlgn="base">
        <a:lnSpc>
          <a:spcPct val="80000"/>
        </a:lnSpc>
        <a:spcBef>
          <a:spcPct val="0"/>
        </a:spcBef>
        <a:spcAft>
          <a:spcPct val="0"/>
        </a:spcAft>
        <a:defRPr sz="2400">
          <a:solidFill>
            <a:schemeClr val="tx2"/>
          </a:solidFill>
          <a:latin typeface="Arial" charset="0"/>
          <a:cs typeface="Arial" charset="0"/>
        </a:defRPr>
      </a:lvl3pPr>
      <a:lvl4pPr algn="l" rtl="0" fontAlgn="base">
        <a:lnSpc>
          <a:spcPct val="80000"/>
        </a:lnSpc>
        <a:spcBef>
          <a:spcPct val="0"/>
        </a:spcBef>
        <a:spcAft>
          <a:spcPct val="0"/>
        </a:spcAft>
        <a:defRPr sz="2400">
          <a:solidFill>
            <a:schemeClr val="tx2"/>
          </a:solidFill>
          <a:latin typeface="Arial" charset="0"/>
          <a:cs typeface="Arial" charset="0"/>
        </a:defRPr>
      </a:lvl4pPr>
      <a:lvl5pPr algn="l" rtl="0" fontAlgn="base">
        <a:lnSpc>
          <a:spcPct val="80000"/>
        </a:lnSpc>
        <a:spcBef>
          <a:spcPct val="0"/>
        </a:spcBef>
        <a:spcAft>
          <a:spcPct val="0"/>
        </a:spcAft>
        <a:defRPr sz="2400">
          <a:solidFill>
            <a:schemeClr val="tx2"/>
          </a:solidFill>
          <a:latin typeface="Arial" charset="0"/>
          <a:cs typeface="Arial" charset="0"/>
        </a:defRPr>
      </a:lvl5pPr>
      <a:lvl6pPr marL="457200" algn="l" rtl="0" fontAlgn="base">
        <a:lnSpc>
          <a:spcPct val="80000"/>
        </a:lnSpc>
        <a:spcBef>
          <a:spcPct val="0"/>
        </a:spcBef>
        <a:spcAft>
          <a:spcPct val="0"/>
        </a:spcAft>
        <a:defRPr sz="2400">
          <a:solidFill>
            <a:schemeClr val="tx2"/>
          </a:solidFill>
          <a:latin typeface="Arial" charset="0"/>
          <a:cs typeface="Arial" charset="0"/>
        </a:defRPr>
      </a:lvl6pPr>
      <a:lvl7pPr marL="914400" algn="l" rtl="0" fontAlgn="base">
        <a:lnSpc>
          <a:spcPct val="80000"/>
        </a:lnSpc>
        <a:spcBef>
          <a:spcPct val="0"/>
        </a:spcBef>
        <a:spcAft>
          <a:spcPct val="0"/>
        </a:spcAft>
        <a:defRPr sz="2400">
          <a:solidFill>
            <a:schemeClr val="tx2"/>
          </a:solidFill>
          <a:latin typeface="Arial" charset="0"/>
          <a:cs typeface="Arial" charset="0"/>
        </a:defRPr>
      </a:lvl7pPr>
      <a:lvl8pPr marL="1371600" algn="l" rtl="0" fontAlgn="base">
        <a:lnSpc>
          <a:spcPct val="80000"/>
        </a:lnSpc>
        <a:spcBef>
          <a:spcPct val="0"/>
        </a:spcBef>
        <a:spcAft>
          <a:spcPct val="0"/>
        </a:spcAft>
        <a:defRPr sz="2400">
          <a:solidFill>
            <a:schemeClr val="tx2"/>
          </a:solidFill>
          <a:latin typeface="Arial" charset="0"/>
          <a:cs typeface="Arial" charset="0"/>
        </a:defRPr>
      </a:lvl8pPr>
      <a:lvl9pPr marL="1828800" algn="l" rtl="0" fontAlgn="base">
        <a:lnSpc>
          <a:spcPct val="80000"/>
        </a:lnSpc>
        <a:spcBef>
          <a:spcPct val="0"/>
        </a:spcBef>
        <a:spcAft>
          <a:spcPct val="0"/>
        </a:spcAft>
        <a:defRPr sz="2400">
          <a:solidFill>
            <a:schemeClr val="tx2"/>
          </a:solidFill>
          <a:latin typeface="Arial" charset="0"/>
          <a:cs typeface="Arial" charset="0"/>
        </a:defRPr>
      </a:lvl9pPr>
    </p:titleStyle>
    <p:bodyStyle>
      <a:lvl1pPr marL="231775" indent="-231775" algn="l" rtl="0" fontAlgn="base">
        <a:spcBef>
          <a:spcPct val="50000"/>
        </a:spcBef>
        <a:spcAft>
          <a:spcPct val="0"/>
        </a:spcAft>
        <a:buClr>
          <a:schemeClr val="accent2"/>
        </a:buClr>
        <a:buFont typeface="Wingdings" pitchFamily="2" charset="2"/>
        <a:buChar char="§"/>
        <a:defRPr>
          <a:solidFill>
            <a:srgbClr val="000000"/>
          </a:solidFill>
          <a:latin typeface="+mn-lt"/>
          <a:ea typeface="+mn-ea"/>
          <a:cs typeface="+mn-cs"/>
        </a:defRPr>
      </a:lvl1pPr>
      <a:lvl2pPr marL="566738" indent="-220663" algn="l" rtl="0" fontAlgn="base">
        <a:spcBef>
          <a:spcPct val="50000"/>
        </a:spcBef>
        <a:spcAft>
          <a:spcPct val="0"/>
        </a:spcAft>
        <a:buFont typeface="Arial" charset="0"/>
        <a:buChar char="»"/>
        <a:defRPr>
          <a:solidFill>
            <a:srgbClr val="000000"/>
          </a:solidFill>
          <a:latin typeface="+mn-lt"/>
          <a:cs typeface="+mn-cs"/>
        </a:defRPr>
      </a:lvl2pPr>
      <a:lvl3pPr marL="912813" indent="-231775" algn="l" rtl="0" fontAlgn="base">
        <a:spcBef>
          <a:spcPct val="50000"/>
        </a:spcBef>
        <a:spcAft>
          <a:spcPct val="0"/>
        </a:spcAft>
        <a:buSzPct val="75000"/>
        <a:buFont typeface="Arial" charset="0"/>
        <a:buChar char="–"/>
        <a:defRPr>
          <a:solidFill>
            <a:srgbClr val="000000"/>
          </a:solidFill>
          <a:latin typeface="+mn-lt"/>
          <a:cs typeface="+mn-cs"/>
        </a:defRPr>
      </a:lvl3pPr>
      <a:lvl4pPr marL="1258888" indent="-231775" algn="l" rtl="0" fontAlgn="base">
        <a:spcBef>
          <a:spcPct val="50000"/>
        </a:spcBef>
        <a:spcAft>
          <a:spcPct val="0"/>
        </a:spcAft>
        <a:buSzPct val="75000"/>
        <a:buChar char="–"/>
        <a:defRPr>
          <a:solidFill>
            <a:srgbClr val="000000"/>
          </a:solidFill>
          <a:latin typeface="+mn-lt"/>
          <a:cs typeface="+mn-cs"/>
        </a:defRPr>
      </a:lvl4pPr>
      <a:lvl5pPr marL="1597025" indent="-223838" algn="l" rtl="0" fontAlgn="base">
        <a:spcBef>
          <a:spcPct val="50000"/>
        </a:spcBef>
        <a:spcAft>
          <a:spcPct val="0"/>
        </a:spcAft>
        <a:buSzPct val="75000"/>
        <a:buChar char="•"/>
        <a:defRPr>
          <a:solidFill>
            <a:srgbClr val="000000"/>
          </a:solidFill>
          <a:latin typeface="+mn-lt"/>
          <a:cs typeface="+mn-cs"/>
        </a:defRPr>
      </a:lvl5pPr>
      <a:lvl6pPr marL="2054225" indent="-223838" algn="l" rtl="0" fontAlgn="base">
        <a:spcBef>
          <a:spcPct val="50000"/>
        </a:spcBef>
        <a:spcAft>
          <a:spcPct val="0"/>
        </a:spcAft>
        <a:buSzPct val="75000"/>
        <a:buChar char="•"/>
        <a:defRPr>
          <a:solidFill>
            <a:srgbClr val="000000"/>
          </a:solidFill>
          <a:latin typeface="+mn-lt"/>
          <a:cs typeface="+mn-cs"/>
        </a:defRPr>
      </a:lvl6pPr>
      <a:lvl7pPr marL="2511425" indent="-223838" algn="l" rtl="0" fontAlgn="base">
        <a:spcBef>
          <a:spcPct val="50000"/>
        </a:spcBef>
        <a:spcAft>
          <a:spcPct val="0"/>
        </a:spcAft>
        <a:buSzPct val="75000"/>
        <a:buChar char="•"/>
        <a:defRPr>
          <a:solidFill>
            <a:srgbClr val="000000"/>
          </a:solidFill>
          <a:latin typeface="+mn-lt"/>
          <a:cs typeface="+mn-cs"/>
        </a:defRPr>
      </a:lvl7pPr>
      <a:lvl8pPr marL="2968625" indent="-223838" algn="l" rtl="0" fontAlgn="base">
        <a:spcBef>
          <a:spcPct val="50000"/>
        </a:spcBef>
        <a:spcAft>
          <a:spcPct val="0"/>
        </a:spcAft>
        <a:buSzPct val="75000"/>
        <a:buChar char="•"/>
        <a:defRPr>
          <a:solidFill>
            <a:srgbClr val="000000"/>
          </a:solidFill>
          <a:latin typeface="+mn-lt"/>
          <a:cs typeface="+mn-cs"/>
        </a:defRPr>
      </a:lvl8pPr>
      <a:lvl9pPr marL="3425825" indent="-223838" algn="l" rtl="0" fontAlgn="base">
        <a:spcBef>
          <a:spcPct val="50000"/>
        </a:spcBef>
        <a:spcAft>
          <a:spcPct val="0"/>
        </a:spcAft>
        <a:buSzPct val="75000"/>
        <a:buChar char="•"/>
        <a:defRPr>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38306" name="Rectangle 2"/>
          <p:cNvSpPr>
            <a:spLocks noChangeArrowheads="1"/>
          </p:cNvSpPr>
          <p:nvPr/>
        </p:nvSpPr>
        <p:spPr bwMode="gray">
          <a:xfrm>
            <a:off x="0" y="0"/>
            <a:ext cx="9144000" cy="1143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8307" name="Rectangle 3"/>
          <p:cNvSpPr>
            <a:spLocks noChangeArrowheads="1"/>
          </p:cNvSpPr>
          <p:nvPr/>
        </p:nvSpPr>
        <p:spPr bwMode="gray">
          <a:xfrm>
            <a:off x="0" y="6096000"/>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38308" name="Rectangle 4"/>
          <p:cNvSpPr>
            <a:spLocks noGrp="1" noChangeArrowheads="1"/>
          </p:cNvSpPr>
          <p:nvPr>
            <p:ph type="title"/>
          </p:nvPr>
        </p:nvSpPr>
        <p:spPr bwMode="gray">
          <a:xfrm>
            <a:off x="304800" y="484188"/>
            <a:ext cx="8534400" cy="292100"/>
          </a:xfrm>
          <a:prstGeom prst="rect">
            <a:avLst/>
          </a:prstGeom>
          <a:noFill/>
          <a:ln w="9525">
            <a:noFill/>
            <a:miter lim="800000"/>
            <a:headEnd/>
            <a:tailEnd/>
          </a:ln>
          <a:effectLst/>
        </p:spPr>
        <p:txBody>
          <a:bodyPr vert="horz" wrap="square" lIns="0" tIns="0" rIns="91440" bIns="0" numCol="1" anchor="t" anchorCtr="0" compatLnSpc="1">
            <a:prstTxWarp prst="textNoShape">
              <a:avLst/>
            </a:prstTxWarp>
            <a:spAutoFit/>
          </a:bodyPr>
          <a:lstStyle/>
          <a:p>
            <a:pPr lvl="0"/>
            <a:r>
              <a:rPr lang="en-US" smtClean="0"/>
              <a:t>Click to edit Master title style</a:t>
            </a:r>
          </a:p>
        </p:txBody>
      </p:sp>
      <p:sp>
        <p:nvSpPr>
          <p:cNvPr id="738309" name="Rectangle 5"/>
          <p:cNvSpPr>
            <a:spLocks noGrp="1" noChangeArrowheads="1"/>
          </p:cNvSpPr>
          <p:nvPr>
            <p:ph type="body" idx="1"/>
          </p:nvPr>
        </p:nvSpPr>
        <p:spPr bwMode="gray">
          <a:xfrm>
            <a:off x="304800" y="1371600"/>
            <a:ext cx="8489950" cy="4495800"/>
          </a:xfrm>
          <a:prstGeom prst="rect">
            <a:avLst/>
          </a:prstGeom>
          <a:noFill/>
          <a:ln w="9525">
            <a:noFill/>
            <a:miter lim="800000"/>
            <a:headEnd/>
            <a:tailEnd/>
          </a:ln>
          <a:effectLst/>
        </p:spPr>
        <p:txBody>
          <a:bodyPr vert="horz" wrap="square" lIns="0" tIns="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8310" name="Line 6"/>
          <p:cNvSpPr>
            <a:spLocks noChangeShapeType="1"/>
          </p:cNvSpPr>
          <p:nvPr/>
        </p:nvSpPr>
        <p:spPr bwMode="gray">
          <a:xfrm>
            <a:off x="0" y="6096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738311" name="Line 7"/>
          <p:cNvSpPr>
            <a:spLocks noChangeShapeType="1"/>
          </p:cNvSpPr>
          <p:nvPr/>
        </p:nvSpPr>
        <p:spPr bwMode="gray">
          <a:xfrm>
            <a:off x="0" y="1143000"/>
            <a:ext cx="9144000" cy="0"/>
          </a:xfrm>
          <a:prstGeom prst="line">
            <a:avLst/>
          </a:prstGeom>
          <a:noFill/>
          <a:ln w="18796" cap="rnd">
            <a:solidFill>
              <a:schemeClr val="bg2"/>
            </a:solidFill>
            <a:prstDash val="sysDot"/>
            <a:round/>
            <a:headEnd/>
            <a:tailEnd/>
          </a:ln>
          <a:effectLst/>
        </p:spPr>
        <p:txBody>
          <a:bodyPr wrap="none" anchor="ctr"/>
          <a:lstStyle/>
          <a:p>
            <a:endParaRPr lang="en-US" dirty="0"/>
          </a:p>
        </p:txBody>
      </p:sp>
      <p:sp>
        <p:nvSpPr>
          <p:cNvPr id="738313" name="Line 9"/>
          <p:cNvSpPr>
            <a:spLocks noChangeShapeType="1"/>
          </p:cNvSpPr>
          <p:nvPr/>
        </p:nvSpPr>
        <p:spPr bwMode="gray">
          <a:xfrm>
            <a:off x="7820025" y="6423025"/>
            <a:ext cx="0" cy="228600"/>
          </a:xfrm>
          <a:prstGeom prst="line">
            <a:avLst/>
          </a:prstGeom>
          <a:noFill/>
          <a:ln w="6350">
            <a:solidFill>
              <a:srgbClr val="666666"/>
            </a:solidFill>
            <a:round/>
            <a:headEnd/>
            <a:tailEnd/>
          </a:ln>
          <a:effectLst/>
        </p:spPr>
        <p:txBody>
          <a:bodyPr wrap="none" anchor="ctr"/>
          <a:lstStyle/>
          <a:p>
            <a:endParaRPr lang="en-US" dirty="0"/>
          </a:p>
        </p:txBody>
      </p:sp>
      <p:pic>
        <p:nvPicPr>
          <p:cNvPr id="738314" name="Picture 10" descr="final_logo_registered_CMYK"/>
          <p:cNvPicPr>
            <a:picLocks noChangeAspect="1" noChangeArrowheads="1"/>
          </p:cNvPicPr>
          <p:nvPr/>
        </p:nvPicPr>
        <p:blipFill>
          <a:blip r:embed="rId13" cstate="print">
            <a:clrChange>
              <a:clrFrom>
                <a:srgbClr val="EEEFF1"/>
              </a:clrFrom>
              <a:clrTo>
                <a:srgbClr val="EEEFF1">
                  <a:alpha val="0"/>
                </a:srgbClr>
              </a:clrTo>
            </a:clrChange>
          </a:blip>
          <a:srcRect/>
          <a:stretch>
            <a:fillRect/>
          </a:stretch>
        </p:blipFill>
        <p:spPr bwMode="auto">
          <a:xfrm>
            <a:off x="6781800" y="6248400"/>
            <a:ext cx="990600" cy="444500"/>
          </a:xfrm>
          <a:prstGeom prst="rect">
            <a:avLst/>
          </a:prstGeom>
          <a:noFill/>
        </p:spPr>
      </p:pic>
      <p:sp>
        <p:nvSpPr>
          <p:cNvPr id="738315" name="Text Box 11"/>
          <p:cNvSpPr txBox="1">
            <a:spLocks noChangeArrowheads="1"/>
          </p:cNvSpPr>
          <p:nvPr/>
        </p:nvSpPr>
        <p:spPr bwMode="gray">
          <a:xfrm>
            <a:off x="7820025" y="6418263"/>
            <a:ext cx="1219200" cy="290512"/>
          </a:xfrm>
          <a:prstGeom prst="rect">
            <a:avLst/>
          </a:prstGeom>
          <a:noFill/>
          <a:ln w="9525">
            <a:noFill/>
            <a:miter lim="800000"/>
            <a:headEnd/>
            <a:tailEnd/>
          </a:ln>
          <a:effectLst/>
        </p:spPr>
        <p:txBody>
          <a:bodyPr tIns="0">
            <a:spAutoFit/>
          </a:bodyPr>
          <a:lstStyle/>
          <a:p>
            <a:pPr algn="l" eaLnBrk="0" hangingPunct="0">
              <a:spcBef>
                <a:spcPct val="0"/>
              </a:spcBef>
              <a:buClrTx/>
              <a:buSzTx/>
              <a:buFontTx/>
              <a:buNone/>
            </a:pPr>
            <a:r>
              <a:rPr lang="en-US" sz="800" dirty="0">
                <a:solidFill>
                  <a:schemeClr val="bg2"/>
                </a:solidFill>
              </a:rPr>
              <a:t>© Avalere Health LLC</a:t>
            </a:r>
            <a:br>
              <a:rPr lang="en-US" sz="800" dirty="0">
                <a:solidFill>
                  <a:schemeClr val="bg2"/>
                </a:solidFill>
              </a:rPr>
            </a:br>
            <a:r>
              <a:rPr lang="en-US" sz="800" dirty="0">
                <a:solidFill>
                  <a:schemeClr val="bg2"/>
                </a:solidFill>
              </a:rPr>
              <a:t>Page </a:t>
            </a:r>
            <a:fld id="{BDDD695B-7BB9-4898-B915-42E524DADFD7}" type="slidenum">
              <a:rPr lang="en-US" sz="800">
                <a:solidFill>
                  <a:schemeClr val="bg2"/>
                </a:solidFill>
              </a:rPr>
              <a:pPr algn="l" eaLnBrk="0" hangingPunct="0">
                <a:spcBef>
                  <a:spcPct val="0"/>
                </a:spcBef>
                <a:buClrTx/>
                <a:buSzTx/>
                <a:buFontTx/>
                <a:buNone/>
              </a:pPr>
              <a:t>‹#›</a:t>
            </a:fld>
            <a:endParaRPr lang="en-US" sz="800" dirty="0">
              <a:solidFill>
                <a:schemeClr val="bg2"/>
              </a:solidFill>
            </a:endParaRPr>
          </a:p>
        </p:txBody>
      </p:sp>
    </p:spTree>
  </p:cSld>
  <p:clrMap bg1="lt1" tx1="dk1" bg2="lt2" tx2="dk2" accent1="accent1" accent2="accent2" accent3="accent3" accent4="accent4" accent5="accent5" accent6="accent6" hlink="hlink" folHlink="folHlink"/>
  <p:sldLayoutIdLst>
    <p:sldLayoutId id="214748367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rtl="0" fontAlgn="base">
        <a:lnSpc>
          <a:spcPct val="80000"/>
        </a:lnSpc>
        <a:spcBef>
          <a:spcPct val="0"/>
        </a:spcBef>
        <a:spcAft>
          <a:spcPct val="0"/>
        </a:spcAft>
        <a:defRPr sz="2400">
          <a:solidFill>
            <a:schemeClr val="tx2"/>
          </a:solidFill>
          <a:latin typeface="+mj-lt"/>
          <a:ea typeface="+mj-ea"/>
          <a:cs typeface="+mj-cs"/>
        </a:defRPr>
      </a:lvl1pPr>
      <a:lvl2pPr algn="l" rtl="0" fontAlgn="base">
        <a:lnSpc>
          <a:spcPct val="80000"/>
        </a:lnSpc>
        <a:spcBef>
          <a:spcPct val="0"/>
        </a:spcBef>
        <a:spcAft>
          <a:spcPct val="0"/>
        </a:spcAft>
        <a:defRPr sz="2400">
          <a:solidFill>
            <a:schemeClr val="tx2"/>
          </a:solidFill>
          <a:latin typeface="Arial" charset="0"/>
          <a:cs typeface="Arial" charset="0"/>
        </a:defRPr>
      </a:lvl2pPr>
      <a:lvl3pPr algn="l" rtl="0" fontAlgn="base">
        <a:lnSpc>
          <a:spcPct val="80000"/>
        </a:lnSpc>
        <a:spcBef>
          <a:spcPct val="0"/>
        </a:spcBef>
        <a:spcAft>
          <a:spcPct val="0"/>
        </a:spcAft>
        <a:defRPr sz="2400">
          <a:solidFill>
            <a:schemeClr val="tx2"/>
          </a:solidFill>
          <a:latin typeface="Arial" charset="0"/>
          <a:cs typeface="Arial" charset="0"/>
        </a:defRPr>
      </a:lvl3pPr>
      <a:lvl4pPr algn="l" rtl="0" fontAlgn="base">
        <a:lnSpc>
          <a:spcPct val="80000"/>
        </a:lnSpc>
        <a:spcBef>
          <a:spcPct val="0"/>
        </a:spcBef>
        <a:spcAft>
          <a:spcPct val="0"/>
        </a:spcAft>
        <a:defRPr sz="2400">
          <a:solidFill>
            <a:schemeClr val="tx2"/>
          </a:solidFill>
          <a:latin typeface="Arial" charset="0"/>
          <a:cs typeface="Arial" charset="0"/>
        </a:defRPr>
      </a:lvl4pPr>
      <a:lvl5pPr algn="l" rtl="0" fontAlgn="base">
        <a:lnSpc>
          <a:spcPct val="80000"/>
        </a:lnSpc>
        <a:spcBef>
          <a:spcPct val="0"/>
        </a:spcBef>
        <a:spcAft>
          <a:spcPct val="0"/>
        </a:spcAft>
        <a:defRPr sz="2400">
          <a:solidFill>
            <a:schemeClr val="tx2"/>
          </a:solidFill>
          <a:latin typeface="Arial" charset="0"/>
          <a:cs typeface="Arial" charset="0"/>
        </a:defRPr>
      </a:lvl5pPr>
      <a:lvl6pPr marL="457200" algn="l" rtl="0" fontAlgn="base">
        <a:lnSpc>
          <a:spcPct val="80000"/>
        </a:lnSpc>
        <a:spcBef>
          <a:spcPct val="0"/>
        </a:spcBef>
        <a:spcAft>
          <a:spcPct val="0"/>
        </a:spcAft>
        <a:defRPr sz="2400">
          <a:solidFill>
            <a:schemeClr val="tx2"/>
          </a:solidFill>
          <a:latin typeface="Arial" charset="0"/>
          <a:cs typeface="Arial" charset="0"/>
        </a:defRPr>
      </a:lvl6pPr>
      <a:lvl7pPr marL="914400" algn="l" rtl="0" fontAlgn="base">
        <a:lnSpc>
          <a:spcPct val="80000"/>
        </a:lnSpc>
        <a:spcBef>
          <a:spcPct val="0"/>
        </a:spcBef>
        <a:spcAft>
          <a:spcPct val="0"/>
        </a:spcAft>
        <a:defRPr sz="2400">
          <a:solidFill>
            <a:schemeClr val="tx2"/>
          </a:solidFill>
          <a:latin typeface="Arial" charset="0"/>
          <a:cs typeface="Arial" charset="0"/>
        </a:defRPr>
      </a:lvl7pPr>
      <a:lvl8pPr marL="1371600" algn="l" rtl="0" fontAlgn="base">
        <a:lnSpc>
          <a:spcPct val="80000"/>
        </a:lnSpc>
        <a:spcBef>
          <a:spcPct val="0"/>
        </a:spcBef>
        <a:spcAft>
          <a:spcPct val="0"/>
        </a:spcAft>
        <a:defRPr sz="2400">
          <a:solidFill>
            <a:schemeClr val="tx2"/>
          </a:solidFill>
          <a:latin typeface="Arial" charset="0"/>
          <a:cs typeface="Arial" charset="0"/>
        </a:defRPr>
      </a:lvl8pPr>
      <a:lvl9pPr marL="1828800" algn="l" rtl="0" fontAlgn="base">
        <a:lnSpc>
          <a:spcPct val="80000"/>
        </a:lnSpc>
        <a:spcBef>
          <a:spcPct val="0"/>
        </a:spcBef>
        <a:spcAft>
          <a:spcPct val="0"/>
        </a:spcAft>
        <a:defRPr sz="2400">
          <a:solidFill>
            <a:schemeClr val="tx2"/>
          </a:solidFill>
          <a:latin typeface="Arial" charset="0"/>
          <a:cs typeface="Arial" charset="0"/>
        </a:defRPr>
      </a:lvl9pPr>
    </p:titleStyle>
    <p:bodyStyle>
      <a:lvl1pPr marL="231775" indent="-231775" algn="l" rtl="0" fontAlgn="base">
        <a:spcBef>
          <a:spcPct val="50000"/>
        </a:spcBef>
        <a:spcAft>
          <a:spcPct val="0"/>
        </a:spcAft>
        <a:buClr>
          <a:schemeClr val="accent2"/>
        </a:buClr>
        <a:buFont typeface="Wingdings" pitchFamily="2" charset="2"/>
        <a:buChar char="§"/>
        <a:defRPr>
          <a:solidFill>
            <a:srgbClr val="000000"/>
          </a:solidFill>
          <a:latin typeface="+mn-lt"/>
          <a:ea typeface="+mn-ea"/>
          <a:cs typeface="+mn-cs"/>
        </a:defRPr>
      </a:lvl1pPr>
      <a:lvl2pPr marL="566738" indent="-220663" algn="l" rtl="0" fontAlgn="base">
        <a:spcBef>
          <a:spcPct val="50000"/>
        </a:spcBef>
        <a:spcAft>
          <a:spcPct val="0"/>
        </a:spcAft>
        <a:buFont typeface="Arial" charset="0"/>
        <a:buChar char="»"/>
        <a:defRPr>
          <a:solidFill>
            <a:srgbClr val="000000"/>
          </a:solidFill>
          <a:latin typeface="+mn-lt"/>
          <a:cs typeface="+mn-cs"/>
        </a:defRPr>
      </a:lvl2pPr>
      <a:lvl3pPr marL="912813" indent="-231775" algn="l" rtl="0" fontAlgn="base">
        <a:spcBef>
          <a:spcPct val="50000"/>
        </a:spcBef>
        <a:spcAft>
          <a:spcPct val="0"/>
        </a:spcAft>
        <a:buSzPct val="75000"/>
        <a:buFont typeface="Arial" charset="0"/>
        <a:buChar char="–"/>
        <a:defRPr>
          <a:solidFill>
            <a:srgbClr val="000000"/>
          </a:solidFill>
          <a:latin typeface="+mn-lt"/>
          <a:cs typeface="+mn-cs"/>
        </a:defRPr>
      </a:lvl3pPr>
      <a:lvl4pPr marL="1258888" indent="-231775" algn="l" rtl="0" fontAlgn="base">
        <a:spcBef>
          <a:spcPct val="50000"/>
        </a:spcBef>
        <a:spcAft>
          <a:spcPct val="0"/>
        </a:spcAft>
        <a:buSzPct val="75000"/>
        <a:buChar char="–"/>
        <a:defRPr>
          <a:solidFill>
            <a:srgbClr val="000000"/>
          </a:solidFill>
          <a:latin typeface="+mn-lt"/>
          <a:cs typeface="+mn-cs"/>
        </a:defRPr>
      </a:lvl4pPr>
      <a:lvl5pPr marL="1597025" indent="-223838" algn="l" rtl="0" fontAlgn="base">
        <a:spcBef>
          <a:spcPct val="50000"/>
        </a:spcBef>
        <a:spcAft>
          <a:spcPct val="0"/>
        </a:spcAft>
        <a:buSzPct val="75000"/>
        <a:buChar char="•"/>
        <a:defRPr>
          <a:solidFill>
            <a:srgbClr val="000000"/>
          </a:solidFill>
          <a:latin typeface="+mn-lt"/>
          <a:cs typeface="+mn-cs"/>
        </a:defRPr>
      </a:lvl5pPr>
      <a:lvl6pPr marL="2054225" indent="-223838" algn="l" rtl="0" fontAlgn="base">
        <a:spcBef>
          <a:spcPct val="50000"/>
        </a:spcBef>
        <a:spcAft>
          <a:spcPct val="0"/>
        </a:spcAft>
        <a:buSzPct val="75000"/>
        <a:buChar char="•"/>
        <a:defRPr>
          <a:solidFill>
            <a:srgbClr val="000000"/>
          </a:solidFill>
          <a:latin typeface="+mn-lt"/>
          <a:cs typeface="+mn-cs"/>
        </a:defRPr>
      </a:lvl6pPr>
      <a:lvl7pPr marL="2511425" indent="-223838" algn="l" rtl="0" fontAlgn="base">
        <a:spcBef>
          <a:spcPct val="50000"/>
        </a:spcBef>
        <a:spcAft>
          <a:spcPct val="0"/>
        </a:spcAft>
        <a:buSzPct val="75000"/>
        <a:buChar char="•"/>
        <a:defRPr>
          <a:solidFill>
            <a:srgbClr val="000000"/>
          </a:solidFill>
          <a:latin typeface="+mn-lt"/>
          <a:cs typeface="+mn-cs"/>
        </a:defRPr>
      </a:lvl7pPr>
      <a:lvl8pPr marL="2968625" indent="-223838" algn="l" rtl="0" fontAlgn="base">
        <a:spcBef>
          <a:spcPct val="50000"/>
        </a:spcBef>
        <a:spcAft>
          <a:spcPct val="0"/>
        </a:spcAft>
        <a:buSzPct val="75000"/>
        <a:buChar char="•"/>
        <a:defRPr>
          <a:solidFill>
            <a:srgbClr val="000000"/>
          </a:solidFill>
          <a:latin typeface="+mn-lt"/>
          <a:cs typeface="+mn-cs"/>
        </a:defRPr>
      </a:lvl8pPr>
      <a:lvl9pPr marL="3425825" indent="-223838" algn="l" rtl="0" fontAlgn="base">
        <a:spcBef>
          <a:spcPct val="50000"/>
        </a:spcBef>
        <a:spcAft>
          <a:spcPct val="0"/>
        </a:spcAft>
        <a:buSzPct val="75000"/>
        <a:buChar char="•"/>
        <a:defRPr>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chart" Target="../charts/char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chart" Target="../charts/char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9.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4866" name="Rectangle 2"/>
          <p:cNvSpPr>
            <a:spLocks noGrp="1" noChangeArrowheads="1"/>
          </p:cNvSpPr>
          <p:nvPr>
            <p:ph type="ctrTitle"/>
          </p:nvPr>
        </p:nvSpPr>
        <p:spPr>
          <a:xfrm>
            <a:off x="3733800" y="2615188"/>
            <a:ext cx="5029200" cy="1292662"/>
          </a:xfrm>
          <a:noFill/>
        </p:spPr>
        <p:txBody>
          <a:bodyPr/>
          <a:lstStyle/>
          <a:p>
            <a:r>
              <a:rPr lang="en-US" dirty="0" smtClean="0"/>
              <a:t>A Home </a:t>
            </a:r>
            <a:r>
              <a:rPr lang="en-US" dirty="0" smtClean="0"/>
              <a:t>Health Co-Payment: Affected Beneficiaries and Potential Impacts</a:t>
            </a:r>
            <a:endParaRPr lang="en-US" dirty="0"/>
          </a:p>
        </p:txBody>
      </p:sp>
      <p:sp>
        <p:nvSpPr>
          <p:cNvPr id="804867" name="Rectangle 3"/>
          <p:cNvSpPr>
            <a:spLocks noGrp="1" noChangeArrowheads="1"/>
          </p:cNvSpPr>
          <p:nvPr>
            <p:ph type="subTitle" idx="1"/>
          </p:nvPr>
        </p:nvSpPr>
        <p:spPr>
          <a:xfrm>
            <a:off x="3733800" y="4715470"/>
            <a:ext cx="5029200" cy="923330"/>
          </a:xfrm>
          <a:noFill/>
        </p:spPr>
        <p:txBody>
          <a:bodyPr anchor="b"/>
          <a:lstStyle/>
          <a:p>
            <a:r>
              <a:rPr lang="en-US" dirty="0" smtClean="0"/>
              <a:t>April 14, 2011</a:t>
            </a:r>
          </a:p>
          <a:p>
            <a:endParaRPr lang="en-US" dirty="0" smtClean="0"/>
          </a:p>
          <a:p>
            <a:r>
              <a:rPr lang="en-US" dirty="0" smtClean="0"/>
              <a:t>Avalere </a:t>
            </a:r>
            <a:r>
              <a:rPr lang="en-US" dirty="0"/>
              <a:t>Health LLC</a:t>
            </a: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Rectangle 2"/>
          <p:cNvSpPr>
            <a:spLocks noGrp="1" noChangeArrowheads="1"/>
          </p:cNvSpPr>
          <p:nvPr>
            <p:ph type="title"/>
          </p:nvPr>
        </p:nvSpPr>
        <p:spPr>
          <a:xfrm>
            <a:off x="304800" y="484188"/>
            <a:ext cx="8534400" cy="590931"/>
          </a:xfrm>
          <a:noFill/>
          <a:ln/>
        </p:spPr>
        <p:txBody>
          <a:bodyPr rIns="0"/>
          <a:lstStyle/>
          <a:p>
            <a:r>
              <a:rPr lang="en-US" dirty="0" smtClean="0"/>
              <a:t>Part B Home Health Users without Medigap Are Older and in Poorer Health than Other Medicare Beneficiaries</a:t>
            </a:r>
            <a:endParaRPr lang="en-US" dirty="0"/>
          </a:p>
        </p:txBody>
      </p:sp>
      <p:sp>
        <p:nvSpPr>
          <p:cNvPr id="656425" name="Text Box 41"/>
          <p:cNvSpPr txBox="1">
            <a:spLocks noChangeArrowheads="1"/>
          </p:cNvSpPr>
          <p:nvPr/>
        </p:nvSpPr>
        <p:spPr bwMode="gray">
          <a:xfrm>
            <a:off x="304800" y="6248400"/>
            <a:ext cx="6477000" cy="369332"/>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dirty="0" smtClean="0">
                <a:solidFill>
                  <a:schemeClr val="bg2"/>
                </a:solidFill>
              </a:rPr>
              <a:t>Source: Avalere Health analysis of 2008 Medicare Current Beneficiary Survey, Access to Care file.</a:t>
            </a:r>
          </a:p>
          <a:p>
            <a:pPr algn="l" eaLnBrk="0" hangingPunct="0">
              <a:lnSpc>
                <a:spcPct val="80000"/>
              </a:lnSpc>
              <a:spcBef>
                <a:spcPct val="0"/>
              </a:spcBef>
              <a:buClrTx/>
              <a:buSzTx/>
              <a:buFontTx/>
              <a:buNone/>
            </a:pPr>
            <a:r>
              <a:rPr lang="en-US" sz="1000" baseline="30000" dirty="0" smtClean="0">
                <a:solidFill>
                  <a:schemeClr val="bg2"/>
                </a:solidFill>
              </a:rPr>
              <a:t>1</a:t>
            </a:r>
            <a:r>
              <a:rPr lang="en-US" sz="1000" dirty="0" smtClean="0">
                <a:solidFill>
                  <a:schemeClr val="bg2"/>
                </a:solidFill>
              </a:rPr>
              <a:t>This is considered a measure of moderate to severe disability and is often the eligibility threshold for a nursing home level of care. </a:t>
            </a:r>
            <a:endParaRPr lang="en-US" sz="1000" dirty="0">
              <a:solidFill>
                <a:schemeClr val="bg2"/>
              </a:solidFill>
            </a:endParaRPr>
          </a:p>
        </p:txBody>
      </p:sp>
      <p:graphicFrame>
        <p:nvGraphicFramePr>
          <p:cNvPr id="5" name="Group 85"/>
          <p:cNvGraphicFramePr>
            <a:graphicFrameLocks/>
          </p:cNvGraphicFramePr>
          <p:nvPr/>
        </p:nvGraphicFramePr>
        <p:xfrm>
          <a:off x="562377" y="1590541"/>
          <a:ext cx="8014952" cy="3992678"/>
        </p:xfrm>
        <a:graphic>
          <a:graphicData uri="http://schemas.openxmlformats.org/drawingml/2006/table">
            <a:tbl>
              <a:tblPr/>
              <a:tblGrid>
                <a:gridCol w="2637681"/>
                <a:gridCol w="2741090"/>
                <a:gridCol w="2636181"/>
              </a:tblGrid>
              <a:tr h="233363">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endParaRPr kumimoji="0" lang="en-US" sz="1600" b="0" i="0" u="none" strike="noStrike" cap="none" normalizeH="0" baseline="0" dirty="0" smtClean="0">
                        <a:ln>
                          <a:noFill/>
                        </a:ln>
                        <a:solidFill>
                          <a:schemeClr val="tx2"/>
                        </a:solidFill>
                        <a:effectLst/>
                        <a:latin typeface="Arial" charset="0"/>
                      </a:endParaRPr>
                    </a:p>
                  </a:txBody>
                  <a:tcPr marT="91440" marB="91440" anchor="b" horzOverflow="overflow">
                    <a:lnL cap="flat">
                      <a:noFill/>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1" i="0" u="none" strike="noStrike" cap="none" normalizeH="0" baseline="0" dirty="0" smtClean="0">
                          <a:ln>
                            <a:noFill/>
                          </a:ln>
                          <a:solidFill>
                            <a:schemeClr val="tx2"/>
                          </a:solidFill>
                          <a:effectLst/>
                          <a:latin typeface="Arial" charset="0"/>
                        </a:rPr>
                        <a:t>Part B Home Health Users without Medigap</a:t>
                      </a:r>
                    </a:p>
                  </a:txBody>
                  <a:tcPr marT="91440" marB="91440" anchor="b"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1" i="0" u="none" strike="noStrike" cap="none" normalizeH="0" baseline="0" dirty="0" smtClean="0">
                          <a:ln>
                            <a:noFill/>
                          </a:ln>
                          <a:solidFill>
                            <a:schemeClr val="tx2"/>
                          </a:solidFill>
                          <a:effectLst/>
                          <a:latin typeface="Arial" charset="0"/>
                        </a:rPr>
                        <a:t>All Medicare Beneficiaries</a:t>
                      </a:r>
                    </a:p>
                  </a:txBody>
                  <a:tcPr marT="91440" marB="91440" anchor="b"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C4E0E6"/>
                    </a:solidFill>
                  </a:tcPr>
                </a:tc>
              </a:tr>
              <a:tr h="366713">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Over age 85</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38.5%</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11.7%</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noFill/>
                  </a:tcPr>
                </a:tc>
              </a:tr>
              <a:tr h="336550">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Live alone</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38%</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31.8%</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r>
              <a:tr h="336550">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Have 3 or more chronic conditions</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86.7%</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68.6%</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chemeClr val="bg1"/>
                    </a:solidFill>
                  </a:tcPr>
                </a:tc>
              </a:tr>
              <a:tr h="522288">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Have 2 or more Activities of Daily Living limitations</a:t>
                      </a:r>
                      <a:r>
                        <a:rPr kumimoji="0" lang="en-US" sz="1600" b="0" i="0" u="none" strike="noStrike" cap="none" normalizeH="0" baseline="30000" dirty="0" smtClean="0">
                          <a:ln>
                            <a:noFill/>
                          </a:ln>
                          <a:solidFill>
                            <a:srgbClr val="000000"/>
                          </a:solidFill>
                          <a:effectLst/>
                          <a:latin typeface="Arial" charset="0"/>
                        </a:rPr>
                        <a:t>1</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22.1%</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5.8%</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r>
              <a:tr h="456998">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Report fair or poor health</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48.4%</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26.7%</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chemeClr val="bg1"/>
                    </a:solidFill>
                  </a:tcPr>
                </a:tc>
              </a:tr>
              <a:tr h="514350">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rgbClr val="000000"/>
                          </a:solidFill>
                          <a:effectLst/>
                          <a:latin typeface="Arial" charset="0"/>
                        </a:rPr>
                        <a:t>Are in somewhat or much worse health than last year</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cap="flat">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44%</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cap="flat">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23.1%</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cap="flat">
                      <a:noFill/>
                    </a:lnB>
                    <a:lnTlToBr>
                      <a:noFill/>
                    </a:lnTlToBr>
                    <a:lnBlToTr>
                      <a:noFill/>
                    </a:lnBlToTr>
                    <a:solidFill>
                      <a:srgbClr val="E3E3E3"/>
                    </a:solidFill>
                  </a:tcPr>
                </a:tc>
              </a:tr>
            </a:tbl>
          </a:graphicData>
        </a:graphic>
      </p:graphicFrame>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84188"/>
            <a:ext cx="8534400" cy="590931"/>
          </a:xfrm>
        </p:spPr>
        <p:txBody>
          <a:bodyPr/>
          <a:lstStyle/>
          <a:p>
            <a:r>
              <a:rPr lang="en-US" dirty="0" smtClean="0"/>
              <a:t>Part B Home Health Users without Medigap Are More Likely to Have Five or More Chronic Conditions</a:t>
            </a:r>
            <a:endParaRPr lang="en-US" dirty="0"/>
          </a:p>
        </p:txBody>
      </p:sp>
      <p:graphicFrame>
        <p:nvGraphicFramePr>
          <p:cNvPr id="4" name="Chart 3"/>
          <p:cNvGraphicFramePr/>
          <p:nvPr/>
        </p:nvGraphicFramePr>
        <p:xfrm>
          <a:off x="181155" y="1209039"/>
          <a:ext cx="8798943" cy="484670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Box 41"/>
          <p:cNvSpPr txBox="1">
            <a:spLocks noChangeArrowheads="1"/>
          </p:cNvSpPr>
          <p:nvPr/>
        </p:nvSpPr>
        <p:spPr bwMode="gray">
          <a:xfrm>
            <a:off x="304800" y="6248400"/>
            <a:ext cx="6477000" cy="246221"/>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dirty="0" smtClean="0">
                <a:solidFill>
                  <a:schemeClr val="bg2"/>
                </a:solidFill>
              </a:rPr>
              <a:t>Source: Avalere Health analysis of 2008 Medicare Current Beneficiary Survey, Access to Care file. Home health users are defined as individuals with Part B reimbursement; this excludes many but not all Part A users.</a:t>
            </a:r>
            <a:endParaRPr lang="en-US" sz="1000" dirty="0">
              <a:solidFill>
                <a:schemeClr val="bg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84188"/>
            <a:ext cx="8534400" cy="590931"/>
          </a:xfrm>
        </p:spPr>
        <p:txBody>
          <a:bodyPr/>
          <a:lstStyle/>
          <a:p>
            <a:r>
              <a:rPr lang="en-US" dirty="0" smtClean="0"/>
              <a:t>Home Health Users without Medigap Are More Likely to Have Moderate to Severe Disability</a:t>
            </a:r>
            <a:endParaRPr lang="en-US" dirty="0"/>
          </a:p>
        </p:txBody>
      </p:sp>
      <p:graphicFrame>
        <p:nvGraphicFramePr>
          <p:cNvPr id="4" name="Chart 3"/>
          <p:cNvGraphicFramePr/>
          <p:nvPr/>
        </p:nvGraphicFramePr>
        <p:xfrm>
          <a:off x="375920" y="1209040"/>
          <a:ext cx="8402320" cy="470408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Box 41"/>
          <p:cNvSpPr txBox="1">
            <a:spLocks noChangeArrowheads="1"/>
          </p:cNvSpPr>
          <p:nvPr/>
        </p:nvSpPr>
        <p:spPr bwMode="gray">
          <a:xfrm>
            <a:off x="304800" y="6248400"/>
            <a:ext cx="6477000" cy="615553"/>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dirty="0" smtClean="0">
                <a:solidFill>
                  <a:schemeClr val="bg2"/>
                </a:solidFill>
              </a:rPr>
              <a:t>Source: Avalere Health analysis of 2008 Medicare Current Beneficiary Survey, Access to Care file. Home health users are defined as individuals with Part B reimbursement; this excludes many but not all Part A users.</a:t>
            </a:r>
          </a:p>
          <a:p>
            <a:pPr algn="l" eaLnBrk="0" hangingPunct="0">
              <a:lnSpc>
                <a:spcPct val="80000"/>
              </a:lnSpc>
              <a:spcBef>
                <a:spcPct val="0"/>
              </a:spcBef>
              <a:buClrTx/>
              <a:buSzTx/>
            </a:pPr>
            <a:r>
              <a:rPr lang="en-US" sz="1000" baseline="30000" dirty="0" smtClean="0">
                <a:solidFill>
                  <a:schemeClr val="bg2"/>
                </a:solidFill>
              </a:rPr>
              <a:t>1</a:t>
            </a:r>
            <a:r>
              <a:rPr lang="en-US" sz="1000" dirty="0" smtClean="0">
                <a:solidFill>
                  <a:schemeClr val="bg2"/>
                </a:solidFill>
              </a:rPr>
              <a:t>Kaye, Stephen, Charlene Harrington and Mitchell P. LaPlante. “Long-Term Care: Who Gets It, Who Provides It, Who Pays, And How Much?” Health Affairs 29(1) (2010): 11-21.</a:t>
            </a:r>
          </a:p>
          <a:p>
            <a:pPr algn="l" eaLnBrk="0" hangingPunct="0">
              <a:lnSpc>
                <a:spcPct val="80000"/>
              </a:lnSpc>
              <a:spcBef>
                <a:spcPct val="0"/>
              </a:spcBef>
              <a:buClrTx/>
              <a:buSzTx/>
              <a:buFontTx/>
              <a:buNone/>
            </a:pPr>
            <a:endParaRPr lang="en-US" sz="1000" dirty="0">
              <a:solidFill>
                <a:schemeClr val="bg2"/>
              </a:solidFill>
            </a:endParaRPr>
          </a:p>
        </p:txBody>
      </p:sp>
      <p:sp>
        <p:nvSpPr>
          <p:cNvPr id="7" name="TextBox 1"/>
          <p:cNvSpPr txBox="1"/>
          <p:nvPr/>
        </p:nvSpPr>
        <p:spPr>
          <a:xfrm>
            <a:off x="638354" y="5464840"/>
            <a:ext cx="7910423" cy="67716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100" dirty="0" smtClean="0"/>
              <a:t>Note: In most states, people requiring assistance with 2 or more Activities of Daily Living (bathing, dressing, transferring, using the toilet, eating, and continence) are considered to have an “institutional level of need”, meaning they are sufficiently disabled as to potentially need placement in a nursing home or to need </a:t>
            </a:r>
            <a:r>
              <a:rPr lang="en-US" dirty="0" smtClean="0"/>
              <a:t>other paid long-term care services.</a:t>
            </a:r>
            <a:r>
              <a:rPr lang="en-US" baseline="30000" dirty="0" smtClean="0"/>
              <a:t>1</a:t>
            </a:r>
            <a:endParaRPr lang="en-US" sz="1100" baseline="30000" dirty="0"/>
          </a:p>
        </p:txBody>
      </p:sp>
      <p:sp>
        <p:nvSpPr>
          <p:cNvPr id="8" name="AutoShape 4"/>
          <p:cNvSpPr>
            <a:spLocks/>
          </p:cNvSpPr>
          <p:nvPr/>
        </p:nvSpPr>
        <p:spPr bwMode="gray">
          <a:xfrm rot="5400000">
            <a:off x="3359368" y="3297725"/>
            <a:ext cx="247650" cy="1125192"/>
          </a:xfrm>
          <a:prstGeom prst="leftBrace">
            <a:avLst>
              <a:gd name="adj1" fmla="val 29861"/>
              <a:gd name="adj2" fmla="val 50000"/>
            </a:avLst>
          </a:prstGeom>
          <a:noFill/>
          <a:ln w="15875">
            <a:solidFill>
              <a:srgbClr val="000000"/>
            </a:solidFill>
            <a:round/>
            <a:headEnd/>
            <a:tailEnd/>
          </a:ln>
          <a:effectLst/>
        </p:spPr>
        <p:txBody>
          <a:bodyPr wrap="none"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9" name="AutoShape 4"/>
          <p:cNvSpPr>
            <a:spLocks/>
          </p:cNvSpPr>
          <p:nvPr/>
        </p:nvSpPr>
        <p:spPr bwMode="gray">
          <a:xfrm rot="5400000">
            <a:off x="6395865" y="3729044"/>
            <a:ext cx="247650" cy="1056181"/>
          </a:xfrm>
          <a:prstGeom prst="leftBrace">
            <a:avLst>
              <a:gd name="adj1" fmla="val 29861"/>
              <a:gd name="adj2" fmla="val 50000"/>
            </a:avLst>
          </a:prstGeom>
          <a:noFill/>
          <a:ln w="15875">
            <a:solidFill>
              <a:srgbClr val="000000"/>
            </a:solidFill>
            <a:round/>
            <a:headEnd/>
            <a:tailEnd/>
          </a:ln>
          <a:effectLst/>
        </p:spPr>
        <p:txBody>
          <a:bodyPr wrap="none"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0" name="TextBox 9"/>
          <p:cNvSpPr txBox="1"/>
          <p:nvPr/>
        </p:nvSpPr>
        <p:spPr>
          <a:xfrm>
            <a:off x="2898473" y="3027872"/>
            <a:ext cx="1268085" cy="646331"/>
          </a:xfrm>
          <a:prstGeom prst="rect">
            <a:avLst/>
          </a:prstGeom>
          <a:solidFill>
            <a:schemeClr val="bg1"/>
          </a:solidFill>
          <a:ln>
            <a:solidFill>
              <a:srgbClr val="000000"/>
            </a:solidFill>
          </a:ln>
        </p:spPr>
        <p:txBody>
          <a:bodyPr wrap="square" rtlCol="0">
            <a:spAutoFit/>
          </a:bodyPr>
          <a:lstStyle/>
          <a:p>
            <a:r>
              <a:rPr lang="en-US" sz="1200" dirty="0" smtClean="0"/>
              <a:t>35% receive assistance with 1 or more ADLs</a:t>
            </a:r>
            <a:endParaRPr lang="en-US" sz="1200" dirty="0"/>
          </a:p>
        </p:txBody>
      </p:sp>
      <p:sp>
        <p:nvSpPr>
          <p:cNvPr id="11" name="TextBox 10"/>
          <p:cNvSpPr txBox="1"/>
          <p:nvPr/>
        </p:nvSpPr>
        <p:spPr>
          <a:xfrm>
            <a:off x="5932096" y="3421811"/>
            <a:ext cx="1253708" cy="646331"/>
          </a:xfrm>
          <a:prstGeom prst="rect">
            <a:avLst/>
          </a:prstGeom>
          <a:solidFill>
            <a:schemeClr val="bg1"/>
          </a:solidFill>
          <a:ln>
            <a:solidFill>
              <a:srgbClr val="000000"/>
            </a:solidFill>
          </a:ln>
        </p:spPr>
        <p:txBody>
          <a:bodyPr wrap="square" rtlCol="0">
            <a:spAutoFit/>
          </a:bodyPr>
          <a:lstStyle/>
          <a:p>
            <a:r>
              <a:rPr lang="en-US" sz="1200" dirty="0" smtClean="0"/>
              <a:t>10% receive assistance with 1 or more ADLs</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Rectangle 2"/>
          <p:cNvSpPr>
            <a:spLocks noGrp="1" noChangeArrowheads="1"/>
          </p:cNvSpPr>
          <p:nvPr>
            <p:ph type="title"/>
          </p:nvPr>
        </p:nvSpPr>
        <p:spPr>
          <a:xfrm>
            <a:off x="304800" y="225396"/>
            <a:ext cx="8534400" cy="886397"/>
          </a:xfrm>
          <a:noFill/>
          <a:ln/>
        </p:spPr>
        <p:txBody>
          <a:bodyPr rIns="0"/>
          <a:lstStyle/>
          <a:p>
            <a:r>
              <a:rPr lang="en-US" dirty="0" smtClean="0"/>
              <a:t>Part B Home Health Users without Medigap Have High Utilization of Other Medicare Services, Despite Cost-Sharing Requirements</a:t>
            </a:r>
            <a:endParaRPr lang="en-US" dirty="0"/>
          </a:p>
        </p:txBody>
      </p:sp>
      <p:sp>
        <p:nvSpPr>
          <p:cNvPr id="656425" name="Text Box 41"/>
          <p:cNvSpPr txBox="1">
            <a:spLocks noChangeArrowheads="1"/>
          </p:cNvSpPr>
          <p:nvPr/>
        </p:nvSpPr>
        <p:spPr bwMode="gray">
          <a:xfrm>
            <a:off x="304800" y="6248400"/>
            <a:ext cx="6477000" cy="369332"/>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dirty="0" smtClean="0">
                <a:solidFill>
                  <a:schemeClr val="bg2"/>
                </a:solidFill>
              </a:rPr>
              <a:t>Source: Avalere Health analysis of 2008 Medicare Current Beneficiary Survey, Access to Care file. Home health users are defined as individuals with Part B reimbursement; this excludes many but not all Part A users.</a:t>
            </a:r>
          </a:p>
          <a:p>
            <a:pPr algn="l" eaLnBrk="0" hangingPunct="0">
              <a:lnSpc>
                <a:spcPct val="80000"/>
              </a:lnSpc>
              <a:spcBef>
                <a:spcPct val="0"/>
              </a:spcBef>
              <a:buClrTx/>
              <a:buSzTx/>
              <a:buFontTx/>
              <a:buNone/>
            </a:pPr>
            <a:r>
              <a:rPr lang="en-US" sz="1000" baseline="30000" dirty="0" smtClean="0">
                <a:solidFill>
                  <a:schemeClr val="bg2"/>
                </a:solidFill>
              </a:rPr>
              <a:t>1</a:t>
            </a:r>
            <a:r>
              <a:rPr lang="en-US" sz="1000" dirty="0" smtClean="0">
                <a:solidFill>
                  <a:schemeClr val="bg2"/>
                </a:solidFill>
              </a:rPr>
              <a:t>All beneficiaries are subject to a deductible of $162 for Part B-covered services or items. </a:t>
            </a:r>
            <a:endParaRPr lang="en-US" sz="1000" dirty="0">
              <a:solidFill>
                <a:schemeClr val="bg2"/>
              </a:solidFill>
            </a:endParaRPr>
          </a:p>
        </p:txBody>
      </p:sp>
      <p:sp>
        <p:nvSpPr>
          <p:cNvPr id="5" name="TextBox 4"/>
          <p:cNvSpPr txBox="1"/>
          <p:nvPr/>
        </p:nvSpPr>
        <p:spPr>
          <a:xfrm>
            <a:off x="700088" y="5186362"/>
            <a:ext cx="241881" cy="307777"/>
          </a:xfrm>
          <a:prstGeom prst="rect">
            <a:avLst/>
          </a:prstGeom>
          <a:noFill/>
        </p:spPr>
        <p:txBody>
          <a:bodyPr wrap="square" rtlCol="0">
            <a:spAutoFit/>
          </a:bodyPr>
          <a:lstStyle/>
          <a:p>
            <a:endParaRPr lang="en-US" dirty="0"/>
          </a:p>
        </p:txBody>
      </p:sp>
      <p:graphicFrame>
        <p:nvGraphicFramePr>
          <p:cNvPr id="7" name="Group 85"/>
          <p:cNvGraphicFramePr>
            <a:graphicFrameLocks/>
          </p:cNvGraphicFramePr>
          <p:nvPr/>
        </p:nvGraphicFramePr>
        <p:xfrm>
          <a:off x="287548" y="1380227"/>
          <a:ext cx="8489949" cy="3444239"/>
        </p:xfrm>
        <a:graphic>
          <a:graphicData uri="http://schemas.openxmlformats.org/drawingml/2006/table">
            <a:tbl>
              <a:tblPr/>
              <a:tblGrid>
                <a:gridCol w="1101304"/>
                <a:gridCol w="2398143"/>
                <a:gridCol w="2725948"/>
                <a:gridCol w="2264554"/>
              </a:tblGrid>
              <a:tr h="233363">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endParaRPr kumimoji="0" lang="en-US" sz="1600" b="1" i="0" u="none" strike="noStrike" cap="none" normalizeH="0" baseline="0" dirty="0" smtClean="0">
                        <a:ln>
                          <a:noFill/>
                        </a:ln>
                        <a:solidFill>
                          <a:schemeClr val="bg1"/>
                        </a:solidFill>
                        <a:effectLst/>
                        <a:latin typeface="Arial" charset="0"/>
                      </a:endParaRPr>
                    </a:p>
                  </a:txBody>
                  <a:tcPr marT="91440" marB="91440" anchor="b" horzOverflow="overflow">
                    <a:lnL cap="flat">
                      <a:noFill/>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C4E0E6"/>
                    </a:solid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1" i="0" u="none" strike="noStrike" cap="none" normalizeH="0" baseline="0" dirty="0" smtClean="0">
                          <a:ln>
                            <a:noFill/>
                          </a:ln>
                          <a:solidFill>
                            <a:schemeClr val="tx2"/>
                          </a:solidFill>
                          <a:effectLst/>
                          <a:latin typeface="Arial" charset="0"/>
                        </a:rPr>
                        <a:t>Beneficiary Cost-Sharing Requirement</a:t>
                      </a:r>
                      <a:r>
                        <a:rPr kumimoji="0" lang="en-US" sz="1400" b="1" i="0" u="none" strike="noStrike" cap="none" normalizeH="0" baseline="30000" dirty="0" smtClean="0">
                          <a:ln>
                            <a:noFill/>
                          </a:ln>
                          <a:solidFill>
                            <a:schemeClr val="tx2"/>
                          </a:solidFill>
                          <a:effectLst/>
                          <a:latin typeface="Arial" charset="0"/>
                        </a:rPr>
                        <a:t>1</a:t>
                      </a:r>
                    </a:p>
                  </a:txBody>
                  <a:tcPr marT="91440" marB="91440" anchor="b"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C4E0E6"/>
                    </a:solid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1" i="0" u="none" strike="noStrike" cap="none" normalizeH="0" baseline="0" dirty="0" smtClean="0">
                          <a:ln>
                            <a:noFill/>
                          </a:ln>
                          <a:solidFill>
                            <a:schemeClr val="tx2"/>
                          </a:solidFill>
                          <a:effectLst/>
                          <a:latin typeface="Arial" charset="0"/>
                        </a:rPr>
                        <a:t>Annual Average for Home Health Users without Medigap</a:t>
                      </a:r>
                    </a:p>
                  </a:txBody>
                  <a:tcPr marT="91440" marB="91440" anchor="b"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C4E0E6"/>
                    </a:solid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1" i="0" u="none" strike="noStrike" cap="none" normalizeH="0" baseline="0" dirty="0" smtClean="0">
                          <a:ln>
                            <a:noFill/>
                          </a:ln>
                          <a:solidFill>
                            <a:schemeClr val="tx2"/>
                          </a:solidFill>
                          <a:effectLst/>
                          <a:latin typeface="Arial" charset="0"/>
                        </a:rPr>
                        <a:t>Annual Average for All Medicare Beneficiaries</a:t>
                      </a:r>
                    </a:p>
                  </a:txBody>
                  <a:tcPr marT="91440" marB="91440" anchor="b" horzOverflow="overflow">
                    <a:lnL w="19050" cap="flat" cmpd="sng" algn="ctr">
                      <a:solidFill>
                        <a:schemeClr val="bg2"/>
                      </a:solidFill>
                      <a:prstDash val="sysDot"/>
                      <a:round/>
                      <a:headEnd type="none" w="med" len="med"/>
                      <a:tailEnd type="none" w="med" len="med"/>
                    </a:lnL>
                    <a:lnR cap="flat">
                      <a:noFill/>
                    </a:lnR>
                    <a:lnT cap="flat">
                      <a:noFill/>
                    </a:lnT>
                    <a:lnB>
                      <a:noFill/>
                    </a:lnB>
                    <a:lnTlToBr>
                      <a:noFill/>
                    </a:lnTlToBr>
                    <a:lnBlToTr>
                      <a:noFill/>
                    </a:lnBlToTr>
                    <a:solidFill>
                      <a:srgbClr val="C4E0E6"/>
                    </a:solidFill>
                  </a:tcPr>
                </a:tc>
              </a:tr>
              <a:tr h="366713">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Physician claims</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20 percent of the Medicare-approved amount</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42.7 claims</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21.9 claims</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noFill/>
                  </a:tcPr>
                </a:tc>
              </a:tr>
              <a:tr h="336550">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Office visits</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Same as above</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10.8 visits</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6.5 visits</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E3E3E3"/>
                    </a:solidFill>
                  </a:tcPr>
                </a:tc>
              </a:tr>
              <a:tr h="522288">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DME claims</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Same as above</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6.3 claims</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1.9 claims</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noFill/>
                  </a:tcPr>
                </a:tc>
              </a:tr>
              <a:tr h="522288">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Inpatient days</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$1,132 deductible for days 1–60</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4.6 days</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E3E3E3"/>
                    </a:solid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1.4 days</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E3E3E3"/>
                    </a:solidFill>
                  </a:tcPr>
                </a:tc>
              </a:tr>
              <a:tr h="514350">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SNF days</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$0 for first 20 days, $141.50 per day for days 21–100</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4.0 days</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rgbClr val="000000"/>
                          </a:solidFill>
                          <a:effectLst/>
                          <a:latin typeface="Arial" charset="0"/>
                        </a:rPr>
                        <a:t>0.7 days</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cap="flat">
                      <a:noFill/>
                    </a:lnB>
                    <a:lnTlToBr>
                      <a:noFill/>
                    </a:lnTlToBr>
                    <a:lnBlToTr>
                      <a:noFill/>
                    </a:lnBlToTr>
                    <a:noFill/>
                  </a:tcPr>
                </a:tc>
              </a:tr>
            </a:tbl>
          </a:graphicData>
        </a:graphic>
      </p:graphicFrame>
      <p:sp>
        <p:nvSpPr>
          <p:cNvPr id="8" name="Rectangle 4"/>
          <p:cNvSpPr>
            <a:spLocks noChangeArrowheads="1"/>
          </p:cNvSpPr>
          <p:nvPr/>
        </p:nvSpPr>
        <p:spPr bwMode="gray">
          <a:xfrm>
            <a:off x="233082" y="5057956"/>
            <a:ext cx="8507506" cy="844847"/>
          </a:xfrm>
          <a:prstGeom prst="rect">
            <a:avLst/>
          </a:prstGeom>
          <a:solidFill>
            <a:srgbClr val="C4E0E6"/>
          </a:solidFill>
          <a:ln w="9525">
            <a:noFill/>
            <a:miter lim="800000"/>
            <a:headEnd/>
            <a:tailEnd/>
          </a:ln>
          <a:effectLst/>
        </p:spPr>
        <p:txBody>
          <a:bodyPr wrap="square" lIns="137160" tIns="91440" bIns="91440">
            <a:spAutoFit/>
          </a:bodyPr>
          <a:lstStyle/>
          <a:p>
            <a:pPr eaLnBrk="0" hangingPunct="0">
              <a:lnSpc>
                <a:spcPct val="110000"/>
              </a:lnSpc>
              <a:spcBef>
                <a:spcPct val="45000"/>
              </a:spcBef>
              <a:spcAft>
                <a:spcPct val="45000"/>
              </a:spcAft>
              <a:buClrTx/>
              <a:buSzTx/>
              <a:buFontTx/>
              <a:buNone/>
              <a:tabLst>
                <a:tab pos="1489075" algn="r"/>
                <a:tab pos="1606550" algn="r"/>
              </a:tabLst>
            </a:pPr>
            <a:r>
              <a:rPr lang="en-US" sz="1300" b="1" dirty="0" smtClean="0">
                <a:solidFill>
                  <a:schemeClr val="tx2"/>
                </a:solidFill>
                <a:ea typeface="ＭＳ Ｐゴシック" pitchFamily="34" charset="-128"/>
              </a:rPr>
              <a:t>Consistent with their poorer health, home health users without </a:t>
            </a:r>
            <a:r>
              <a:rPr lang="en-US" sz="1300" b="1" dirty="0" err="1" smtClean="0">
                <a:solidFill>
                  <a:schemeClr val="tx2"/>
                </a:solidFill>
                <a:ea typeface="ＭＳ Ｐゴシック" pitchFamily="34" charset="-128"/>
              </a:rPr>
              <a:t>Medigap</a:t>
            </a:r>
            <a:r>
              <a:rPr lang="en-US" sz="1300" b="1" dirty="0" smtClean="0">
                <a:solidFill>
                  <a:schemeClr val="tx2"/>
                </a:solidFill>
                <a:ea typeface="ＭＳ Ｐゴシック" pitchFamily="34" charset="-128"/>
              </a:rPr>
              <a:t> have higher utilization of all Medicare services, which suggests that their home health usage is not driven primarily by the absence of a co-payment; </a:t>
            </a:r>
            <a:r>
              <a:rPr lang="en-US" sz="1300" b="1" i="1" dirty="0" smtClean="0">
                <a:solidFill>
                  <a:schemeClr val="tx2"/>
                </a:solidFill>
                <a:ea typeface="ＭＳ Ｐゴシック" pitchFamily="34" charset="-128"/>
              </a:rPr>
              <a:t>imposing a home health co-payment may not reduce utilization to the extent expected</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1026" name="Rectangle 2"/>
          <p:cNvSpPr>
            <a:spLocks noGrp="1" noChangeArrowheads="1"/>
          </p:cNvSpPr>
          <p:nvPr>
            <p:ph type="ctrTitle" idx="4294967295"/>
          </p:nvPr>
        </p:nvSpPr>
        <p:spPr>
          <a:xfrm>
            <a:off x="1774209" y="3729157"/>
            <a:ext cx="5540991" cy="603242"/>
          </a:xfrm>
          <a:noFill/>
          <a:ln/>
        </p:spPr>
        <p:txBody>
          <a:bodyPr/>
          <a:lstStyle/>
          <a:p>
            <a:pPr algn="ctr"/>
            <a:r>
              <a:rPr lang="en-US" dirty="0" smtClean="0"/>
              <a:t>Research on the Effects of </a:t>
            </a:r>
            <a:r>
              <a:rPr lang="en-US" dirty="0" smtClean="0"/>
              <a:t/>
            </a:r>
            <a:br>
              <a:rPr lang="en-US" dirty="0" smtClean="0"/>
            </a:br>
            <a:r>
              <a:rPr lang="en-US" dirty="0" smtClean="0"/>
              <a:t>Co</a:t>
            </a:r>
            <a:r>
              <a:rPr lang="en-US" dirty="0" smtClean="0"/>
              <a:t>-Payments</a:t>
            </a:r>
            <a:endParaRPr lang="en-US" sz="3200" dirty="0"/>
          </a:p>
        </p:txBody>
      </p:sp>
      <p:sp>
        <p:nvSpPr>
          <p:cNvPr id="641027" name="Rectangle 3"/>
          <p:cNvSpPr>
            <a:spLocks noChangeArrowheads="1"/>
          </p:cNvSpPr>
          <p:nvPr/>
        </p:nvSpPr>
        <p:spPr bwMode="gray">
          <a:xfrm>
            <a:off x="0" y="6094413"/>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641028" name="Line 4"/>
          <p:cNvSpPr>
            <a:spLocks noChangeShapeType="1"/>
          </p:cNvSpPr>
          <p:nvPr/>
        </p:nvSpPr>
        <p:spPr bwMode="gray">
          <a:xfrm>
            <a:off x="0" y="6092825"/>
            <a:ext cx="9144000" cy="0"/>
          </a:xfrm>
          <a:prstGeom prst="line">
            <a:avLst/>
          </a:prstGeom>
          <a:noFill/>
          <a:ln w="18796" cap="rnd">
            <a:solidFill>
              <a:srgbClr val="666666"/>
            </a:solidFill>
            <a:prstDash val="sysDot"/>
            <a:round/>
            <a:headEnd/>
            <a:tailEnd/>
          </a:ln>
          <a:effectLst/>
        </p:spPr>
        <p:txBody>
          <a:bodyPr wrap="none" anchor="ctr"/>
          <a:lstStyle/>
          <a:p>
            <a:endParaRPr lang="en-US" dirty="0"/>
          </a:p>
        </p:txBody>
      </p:sp>
      <p:sp>
        <p:nvSpPr>
          <p:cNvPr id="641030" name="Line 6"/>
          <p:cNvSpPr>
            <a:spLocks noChangeShapeType="1"/>
          </p:cNvSpPr>
          <p:nvPr/>
        </p:nvSpPr>
        <p:spPr bwMode="gray">
          <a:xfrm>
            <a:off x="4135438" y="6324600"/>
            <a:ext cx="0" cy="304800"/>
          </a:xfrm>
          <a:prstGeom prst="line">
            <a:avLst/>
          </a:prstGeom>
          <a:noFill/>
          <a:ln w="9525">
            <a:solidFill>
              <a:srgbClr val="666666"/>
            </a:solidFill>
            <a:round/>
            <a:headEnd/>
            <a:tailEnd/>
          </a:ln>
          <a:effectLst/>
        </p:spPr>
        <p:txBody>
          <a:bodyPr wrap="none" anchor="ctr"/>
          <a:lstStyle/>
          <a:p>
            <a:endParaRPr lang="en-US" dirty="0"/>
          </a:p>
        </p:txBody>
      </p:sp>
      <p:pic>
        <p:nvPicPr>
          <p:cNvPr id="641031" name="Picture 7" descr="final_logo_registered_CMYK"/>
          <p:cNvPicPr>
            <a:picLocks noChangeAspect="1" noChangeArrowheads="1"/>
          </p:cNvPicPr>
          <p:nvPr/>
        </p:nvPicPr>
        <p:blipFill>
          <a:blip r:embed="rId3" cstate="print">
            <a:clrChange>
              <a:clrFrom>
                <a:srgbClr val="EEEFF1"/>
              </a:clrFrom>
              <a:clrTo>
                <a:srgbClr val="EEEFF1">
                  <a:alpha val="0"/>
                </a:srgbClr>
              </a:clrTo>
            </a:clrChange>
          </a:blip>
          <a:srcRect/>
          <a:stretch>
            <a:fillRect/>
          </a:stretch>
        </p:blipFill>
        <p:spPr bwMode="auto">
          <a:xfrm>
            <a:off x="2781300" y="6157913"/>
            <a:ext cx="1219200" cy="547687"/>
          </a:xfrm>
          <a:prstGeom prst="rect">
            <a:avLst/>
          </a:prstGeom>
          <a:noFill/>
        </p:spPr>
      </p:pic>
      <p:pic>
        <p:nvPicPr>
          <p:cNvPr id="641032" name="Picture 8" descr="avalere_section_02"/>
          <p:cNvPicPr>
            <a:picLocks noChangeAspect="1" noChangeArrowheads="1"/>
          </p:cNvPicPr>
          <p:nvPr/>
        </p:nvPicPr>
        <p:blipFill>
          <a:blip r:embed="rId4" cstate="print"/>
          <a:srcRect/>
          <a:stretch>
            <a:fillRect/>
          </a:stretch>
        </p:blipFill>
        <p:spPr bwMode="auto">
          <a:xfrm>
            <a:off x="3505200" y="1371600"/>
            <a:ext cx="2130425" cy="2163763"/>
          </a:xfrm>
          <a:prstGeom prst="rect">
            <a:avLst/>
          </a:prstGeom>
          <a:noFill/>
        </p:spPr>
      </p:pic>
      <p:sp>
        <p:nvSpPr>
          <p:cNvPr id="641048" name="Text Box 24"/>
          <p:cNvSpPr txBox="1">
            <a:spLocks noChangeArrowheads="1"/>
          </p:cNvSpPr>
          <p:nvPr/>
        </p:nvSpPr>
        <p:spPr bwMode="gray">
          <a:xfrm>
            <a:off x="4200525" y="6248400"/>
            <a:ext cx="2076450" cy="457200"/>
          </a:xfrm>
          <a:prstGeom prst="rect">
            <a:avLst/>
          </a:prstGeom>
          <a:noFill/>
          <a:ln w="9525">
            <a:noFill/>
            <a:miter lim="800000"/>
            <a:headEnd/>
            <a:tailEnd/>
          </a:ln>
          <a:effectLst/>
        </p:spPr>
        <p:txBody>
          <a:bodyPr wrap="none">
            <a:spAutoFit/>
          </a:bodyPr>
          <a:lstStyle/>
          <a:p>
            <a:pPr algn="l" eaLnBrk="0" hangingPunct="0">
              <a:spcBef>
                <a:spcPct val="0"/>
              </a:spcBef>
              <a:buClrTx/>
              <a:buSzTx/>
              <a:buFontTx/>
              <a:buNone/>
            </a:pPr>
            <a:r>
              <a:rPr lang="en-US" sz="1200" dirty="0">
                <a:solidFill>
                  <a:srgbClr val="565656"/>
                </a:solidFill>
              </a:rPr>
              <a:t>The intersection of business</a:t>
            </a:r>
          </a:p>
          <a:p>
            <a:pPr algn="l" eaLnBrk="0" hangingPunct="0">
              <a:spcBef>
                <a:spcPct val="0"/>
              </a:spcBef>
              <a:buClrTx/>
              <a:buSzTx/>
              <a:buFontTx/>
              <a:buNone/>
            </a:pPr>
            <a:r>
              <a:rPr lang="en-US" sz="1200" dirty="0">
                <a:solidFill>
                  <a:srgbClr val="565656"/>
                </a:solidFill>
              </a:rPr>
              <a:t>strategy and public policy</a:t>
            </a: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Rectangle 2"/>
          <p:cNvSpPr>
            <a:spLocks noGrp="1" noChangeArrowheads="1"/>
          </p:cNvSpPr>
          <p:nvPr>
            <p:ph type="title"/>
          </p:nvPr>
        </p:nvSpPr>
        <p:spPr>
          <a:xfrm>
            <a:off x="332095" y="271463"/>
            <a:ext cx="8534400" cy="590931"/>
          </a:xfrm>
          <a:noFill/>
        </p:spPr>
        <p:txBody>
          <a:bodyPr rIns="0"/>
          <a:lstStyle/>
          <a:p>
            <a:r>
              <a:rPr lang="en-US" dirty="0" smtClean="0"/>
              <a:t>Studies Suggest That Co-Payments for Some Services Can Lead to Increased Utilization of More Expensive Services</a:t>
            </a:r>
            <a:endParaRPr lang="en-US" dirty="0">
              <a:solidFill>
                <a:schemeClr val="accent2"/>
              </a:solidFill>
            </a:endParaRPr>
          </a:p>
        </p:txBody>
      </p:sp>
      <p:sp>
        <p:nvSpPr>
          <p:cNvPr id="644099" name="Rectangle 3"/>
          <p:cNvSpPr>
            <a:spLocks noGrp="1" noChangeArrowheads="1"/>
          </p:cNvSpPr>
          <p:nvPr>
            <p:ph type="body" idx="1"/>
          </p:nvPr>
        </p:nvSpPr>
        <p:spPr>
          <a:xfrm>
            <a:off x="181154" y="1264098"/>
            <a:ext cx="8704053" cy="584775"/>
          </a:xfrm>
          <a:noFill/>
        </p:spPr>
        <p:txBody>
          <a:bodyPr wrap="square" rIns="0" bIns="0">
            <a:spAutoFit/>
          </a:bodyPr>
          <a:lstStyle/>
          <a:p>
            <a:pPr>
              <a:buNone/>
            </a:pPr>
            <a:r>
              <a:rPr lang="en-US" sz="2000" dirty="0" smtClean="0"/>
              <a:t>	</a:t>
            </a:r>
            <a:r>
              <a:rPr lang="en-US" dirty="0" smtClean="0">
                <a:solidFill>
                  <a:schemeClr val="tx2"/>
                </a:solidFill>
              </a:rPr>
              <a:t>Trivedi </a:t>
            </a:r>
            <a:r>
              <a:rPr lang="en-US" i="1" dirty="0" smtClean="0">
                <a:solidFill>
                  <a:schemeClr val="tx2"/>
                </a:solidFill>
              </a:rPr>
              <a:t>et al.,</a:t>
            </a:r>
            <a:r>
              <a:rPr lang="en-US" dirty="0" smtClean="0">
                <a:solidFill>
                  <a:schemeClr val="tx2"/>
                </a:solidFill>
              </a:rPr>
              <a:t> in </a:t>
            </a:r>
            <a:r>
              <a:rPr lang="en-US" i="1" dirty="0" smtClean="0">
                <a:solidFill>
                  <a:schemeClr val="tx2"/>
                </a:solidFill>
              </a:rPr>
              <a:t>The New England Journal of Medicine</a:t>
            </a:r>
            <a:r>
              <a:rPr lang="en-US" dirty="0" smtClean="0">
                <a:solidFill>
                  <a:schemeClr val="tx2"/>
                </a:solidFill>
              </a:rPr>
              <a:t>, analyzed a nationally representative sample of elderly Medicare managed care enrollees</a:t>
            </a:r>
            <a:r>
              <a:rPr lang="en-US" baseline="30000" dirty="0" smtClean="0">
                <a:solidFill>
                  <a:schemeClr val="tx2"/>
                </a:solidFill>
              </a:rPr>
              <a:t>1 </a:t>
            </a:r>
            <a:r>
              <a:rPr lang="en-US" dirty="0" smtClean="0">
                <a:solidFill>
                  <a:schemeClr val="tx2"/>
                </a:solidFill>
              </a:rPr>
              <a:t>and found that:</a:t>
            </a:r>
            <a:endParaRPr lang="en-US" baseline="30000" dirty="0" smtClean="0">
              <a:solidFill>
                <a:schemeClr val="tx2"/>
              </a:solidFill>
            </a:endParaRPr>
          </a:p>
        </p:txBody>
      </p:sp>
      <p:sp>
        <p:nvSpPr>
          <p:cNvPr id="644100" name="Text Box 4"/>
          <p:cNvSpPr txBox="1">
            <a:spLocks noChangeArrowheads="1"/>
          </p:cNvSpPr>
          <p:nvPr/>
        </p:nvSpPr>
        <p:spPr bwMode="gray">
          <a:xfrm>
            <a:off x="304800" y="6262051"/>
            <a:ext cx="6477000" cy="246221"/>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baseline="30000" dirty="0" smtClean="0">
                <a:solidFill>
                  <a:schemeClr val="bg2"/>
                </a:solidFill>
              </a:rPr>
              <a:t>1</a:t>
            </a:r>
            <a:r>
              <a:rPr lang="en-US" sz="1000" dirty="0" smtClean="0">
                <a:solidFill>
                  <a:schemeClr val="bg2"/>
                </a:solidFill>
              </a:rPr>
              <a:t>Trivedi, Amal N., Husein Moloo and Vincent Mor. “Increased Ambulatory Care Copayments and Increased Hospitalization among the Elderly.” </a:t>
            </a:r>
            <a:r>
              <a:rPr lang="en-US" sz="1000" i="1" dirty="0" smtClean="0">
                <a:solidFill>
                  <a:schemeClr val="bg2"/>
                </a:solidFill>
              </a:rPr>
              <a:t>New England Journal of Medicine </a:t>
            </a:r>
            <a:r>
              <a:rPr lang="en-US" sz="1000" dirty="0" smtClean="0">
                <a:solidFill>
                  <a:schemeClr val="bg2"/>
                </a:solidFill>
              </a:rPr>
              <a:t>362 (2010): 320-328.</a:t>
            </a:r>
          </a:p>
        </p:txBody>
      </p:sp>
      <p:sp>
        <p:nvSpPr>
          <p:cNvPr id="6" name="Rectangle 4"/>
          <p:cNvSpPr>
            <a:spLocks noChangeArrowheads="1"/>
          </p:cNvSpPr>
          <p:nvPr/>
        </p:nvSpPr>
        <p:spPr bwMode="gray">
          <a:xfrm>
            <a:off x="526211" y="5187353"/>
            <a:ext cx="8074326" cy="705321"/>
          </a:xfrm>
          <a:prstGeom prst="rect">
            <a:avLst/>
          </a:prstGeom>
          <a:solidFill>
            <a:srgbClr val="C4E0E6"/>
          </a:solidFill>
          <a:ln w="9525">
            <a:noFill/>
            <a:miter lim="800000"/>
            <a:headEnd/>
            <a:tailEnd/>
          </a:ln>
          <a:effectLst/>
        </p:spPr>
        <p:txBody>
          <a:bodyPr wrap="square" lIns="137160" tIns="91440" bIns="91440">
            <a:spAutoFit/>
          </a:bodyPr>
          <a:lstStyle/>
          <a:p>
            <a:pPr eaLnBrk="0" hangingPunct="0">
              <a:lnSpc>
                <a:spcPct val="110000"/>
              </a:lnSpc>
              <a:spcBef>
                <a:spcPct val="45000"/>
              </a:spcBef>
              <a:spcAft>
                <a:spcPct val="45000"/>
              </a:spcAft>
              <a:buClrTx/>
              <a:buSzTx/>
              <a:buFontTx/>
              <a:buNone/>
              <a:tabLst>
                <a:tab pos="1489075" algn="r"/>
                <a:tab pos="1606550" algn="r"/>
              </a:tabLst>
            </a:pPr>
            <a:r>
              <a:rPr lang="en-US" sz="1600" b="1" dirty="0" smtClean="0">
                <a:solidFill>
                  <a:schemeClr val="tx2"/>
                </a:solidFill>
                <a:ea typeface="ＭＳ Ｐゴシック" pitchFamily="34" charset="-128"/>
              </a:rPr>
              <a:t>The authors estimate that the </a:t>
            </a:r>
            <a:r>
              <a:rPr lang="en-US" sz="1600" b="1" i="1" dirty="0" smtClean="0">
                <a:solidFill>
                  <a:schemeClr val="tx2"/>
                </a:solidFill>
                <a:ea typeface="ＭＳ Ｐゴシック" pitchFamily="34" charset="-128"/>
              </a:rPr>
              <a:t>cost of the additional hospitalizations exceeded the savings </a:t>
            </a:r>
            <a:r>
              <a:rPr lang="en-US" sz="1600" b="1" dirty="0" smtClean="0">
                <a:solidFill>
                  <a:schemeClr val="tx2"/>
                </a:solidFill>
                <a:ea typeface="ＭＳ Ｐゴシック" pitchFamily="34" charset="-128"/>
              </a:rPr>
              <a:t>from the decrease in outpatient visits</a:t>
            </a:r>
          </a:p>
        </p:txBody>
      </p:sp>
      <p:sp>
        <p:nvSpPr>
          <p:cNvPr id="7" name="AutoShape 2"/>
          <p:cNvSpPr>
            <a:spLocks noChangeArrowheads="1"/>
          </p:cNvSpPr>
          <p:nvPr/>
        </p:nvSpPr>
        <p:spPr bwMode="gray">
          <a:xfrm rot="5400000">
            <a:off x="1083472" y="1703579"/>
            <a:ext cx="2648310" cy="3519854"/>
          </a:xfrm>
          <a:prstGeom prst="rightArrowCallout">
            <a:avLst>
              <a:gd name="adj1" fmla="val 39099"/>
              <a:gd name="adj2" fmla="val 36602"/>
              <a:gd name="adj3" fmla="val 25823"/>
              <a:gd name="adj4" fmla="val 64870"/>
            </a:avLst>
          </a:prstGeom>
          <a:solidFill>
            <a:srgbClr val="C4E0E6"/>
          </a:solidFill>
          <a:ln w="9525">
            <a:noFill/>
            <a:prstDash val="sysDot"/>
            <a:miter lim="800000"/>
            <a:headEnd/>
            <a:tailEnd/>
          </a:ln>
          <a:effectLst>
            <a:outerShdw dist="35921" dir="2700000" algn="ctr" rotWithShape="0">
              <a:schemeClr val="bg2"/>
            </a:outerShdw>
          </a:effectLst>
        </p:spPr>
        <p:txBody>
          <a:bodyPr vert="vert270" lIns="137160" tIns="91440" bIns="91440"/>
          <a:lstStyle/>
          <a:p>
            <a:pPr marL="234950" indent="-234950"/>
            <a:r>
              <a:rPr lang="en-US" b="1" dirty="0" smtClean="0">
                <a:solidFill>
                  <a:schemeClr val="tx2"/>
                </a:solidFill>
              </a:rPr>
              <a:t>Decreases</a:t>
            </a:r>
            <a:endParaRPr lang="en-US" b="1" dirty="0">
              <a:solidFill>
                <a:schemeClr val="tx2"/>
              </a:solidFill>
            </a:endParaRPr>
          </a:p>
          <a:p>
            <a:pPr marL="234950" indent="-234950" algn="l">
              <a:buClr>
                <a:schemeClr val="accent2"/>
              </a:buClr>
            </a:pPr>
            <a:r>
              <a:rPr lang="en-US" dirty="0" smtClean="0">
                <a:solidFill>
                  <a:srgbClr val="000000"/>
                </a:solidFill>
              </a:rPr>
              <a:t>	Medicare Advantage plans that raised co-payments for outpatient care had 19.8 </a:t>
            </a:r>
            <a:r>
              <a:rPr lang="en-US" i="1" dirty="0" smtClean="0">
                <a:solidFill>
                  <a:srgbClr val="000000"/>
                </a:solidFill>
              </a:rPr>
              <a:t>fewer annual outpatient visits </a:t>
            </a:r>
            <a:r>
              <a:rPr lang="en-US" dirty="0" smtClean="0">
                <a:solidFill>
                  <a:srgbClr val="000000"/>
                </a:solidFill>
              </a:rPr>
              <a:t>per 100 enrollees, however…</a:t>
            </a:r>
          </a:p>
        </p:txBody>
      </p:sp>
      <p:sp>
        <p:nvSpPr>
          <p:cNvPr id="9" name="AutoShape 2"/>
          <p:cNvSpPr>
            <a:spLocks noChangeArrowheads="1"/>
          </p:cNvSpPr>
          <p:nvPr/>
        </p:nvSpPr>
        <p:spPr bwMode="gray">
          <a:xfrm rot="16200000">
            <a:off x="5126385" y="1743835"/>
            <a:ext cx="2648310" cy="3519854"/>
          </a:xfrm>
          <a:prstGeom prst="rightArrowCallout">
            <a:avLst>
              <a:gd name="adj1" fmla="val 39099"/>
              <a:gd name="adj2" fmla="val 36602"/>
              <a:gd name="adj3" fmla="val 25823"/>
              <a:gd name="adj4" fmla="val 64870"/>
            </a:avLst>
          </a:prstGeom>
          <a:solidFill>
            <a:srgbClr val="DCE0BE"/>
          </a:solidFill>
          <a:ln w="9525">
            <a:noFill/>
            <a:prstDash val="sysDot"/>
            <a:miter lim="800000"/>
            <a:headEnd/>
            <a:tailEnd/>
          </a:ln>
          <a:effectLst>
            <a:outerShdw dist="35921" dir="2700000" algn="ctr" rotWithShape="0">
              <a:schemeClr val="bg2"/>
            </a:outerShdw>
          </a:effectLst>
        </p:spPr>
        <p:txBody>
          <a:bodyPr vert="vert" lIns="137160" tIns="91440" bIns="91440"/>
          <a:lstStyle/>
          <a:p>
            <a:pPr marL="234950" indent="-234950"/>
            <a:endParaRPr lang="en-US" b="1" dirty="0" smtClean="0">
              <a:solidFill>
                <a:schemeClr val="tx2"/>
              </a:solidFill>
            </a:endParaRPr>
          </a:p>
          <a:p>
            <a:pPr marL="234950" indent="-234950"/>
            <a:r>
              <a:rPr lang="en-US" b="1" dirty="0" smtClean="0">
                <a:solidFill>
                  <a:schemeClr val="tx2"/>
                </a:solidFill>
              </a:rPr>
              <a:t>Increases</a:t>
            </a:r>
            <a:endParaRPr lang="en-US" b="1" dirty="0">
              <a:solidFill>
                <a:schemeClr val="tx2"/>
              </a:solidFill>
            </a:endParaRPr>
          </a:p>
          <a:p>
            <a:pPr marL="234950" indent="-234950" algn="l">
              <a:buClr>
                <a:schemeClr val="accent2"/>
              </a:buClr>
            </a:pPr>
            <a:r>
              <a:rPr lang="en-US" dirty="0" smtClean="0"/>
              <a:t>	These plans saw 2.2 </a:t>
            </a:r>
            <a:r>
              <a:rPr lang="en-US" i="1" dirty="0" smtClean="0"/>
              <a:t>more annual hospital admissions </a:t>
            </a:r>
            <a:r>
              <a:rPr lang="en-US" dirty="0" smtClean="0"/>
              <a:t>and 13.4 </a:t>
            </a:r>
            <a:r>
              <a:rPr lang="en-US" i="1" dirty="0" smtClean="0"/>
              <a:t>more inpatient days</a:t>
            </a:r>
            <a:r>
              <a:rPr lang="en-US" dirty="0" smtClean="0"/>
              <a:t> per 100 enrollees</a:t>
            </a:r>
            <a:endParaRPr lang="en-US" dirty="0" smtClean="0">
              <a:solidFill>
                <a:srgbClr val="000000"/>
              </a:solidFill>
            </a:endParaRPr>
          </a:p>
          <a:p>
            <a:pPr marL="234950" indent="-234950" algn="l">
              <a:buClr>
                <a:schemeClr val="accent2"/>
              </a:buClr>
              <a:buFont typeface="Wingdings 2" pitchFamily="18" charset="2"/>
              <a:buChar char="¡"/>
            </a:pPr>
            <a:endParaRPr lang="en-US" dirty="0" smtClean="0">
              <a:solidFill>
                <a:srgbClr val="000000"/>
              </a:solidFill>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Rectangle 2"/>
          <p:cNvSpPr>
            <a:spLocks noGrp="1" noChangeArrowheads="1"/>
          </p:cNvSpPr>
          <p:nvPr>
            <p:ph type="title"/>
          </p:nvPr>
        </p:nvSpPr>
        <p:spPr>
          <a:xfrm>
            <a:off x="332095" y="271463"/>
            <a:ext cx="8534400" cy="590931"/>
          </a:xfrm>
          <a:noFill/>
        </p:spPr>
        <p:txBody>
          <a:bodyPr rIns="0"/>
          <a:lstStyle/>
          <a:p>
            <a:r>
              <a:rPr lang="en-US" dirty="0" smtClean="0"/>
              <a:t>Adverse Effects of Co-Payments Are Greater for People with Chronic Disease and/or Low Incomes</a:t>
            </a:r>
            <a:endParaRPr lang="en-US" dirty="0">
              <a:solidFill>
                <a:schemeClr val="accent2"/>
              </a:solidFill>
            </a:endParaRPr>
          </a:p>
        </p:txBody>
      </p:sp>
      <p:sp>
        <p:nvSpPr>
          <p:cNvPr id="644099" name="Rectangle 3"/>
          <p:cNvSpPr>
            <a:spLocks noGrp="1" noChangeArrowheads="1"/>
          </p:cNvSpPr>
          <p:nvPr>
            <p:ph type="body" idx="1"/>
          </p:nvPr>
        </p:nvSpPr>
        <p:spPr>
          <a:xfrm>
            <a:off x="408789" y="1290918"/>
            <a:ext cx="8303890" cy="3400931"/>
          </a:xfrm>
          <a:noFill/>
        </p:spPr>
        <p:txBody>
          <a:bodyPr wrap="square" rIns="0" bIns="0">
            <a:spAutoFit/>
          </a:bodyPr>
          <a:lstStyle/>
          <a:p>
            <a:pPr marL="0" indent="0">
              <a:buNone/>
            </a:pPr>
            <a:r>
              <a:rPr lang="en-US" sz="1700" dirty="0" smtClean="0"/>
              <a:t>A study on the impact of co-payments in Utah’s Medicaid program found that </a:t>
            </a:r>
            <a:r>
              <a:rPr lang="en-US" sz="1700" i="1" dirty="0" smtClean="0"/>
              <a:t>individuals in poor health </a:t>
            </a:r>
            <a:r>
              <a:rPr lang="en-US" sz="1700" dirty="0" smtClean="0"/>
              <a:t>suffered adverse effects, </a:t>
            </a:r>
            <a:r>
              <a:rPr lang="en-US" sz="1700" u="sng" dirty="0" smtClean="0"/>
              <a:t>especially if they were low income</a:t>
            </a:r>
            <a:r>
              <a:rPr lang="en-US" sz="1700" u="sng" baseline="30000" dirty="0" smtClean="0"/>
              <a:t>1</a:t>
            </a:r>
            <a:endParaRPr lang="en-US" sz="1700" u="sng" dirty="0" smtClean="0"/>
          </a:p>
          <a:p>
            <a:r>
              <a:rPr lang="en-US" sz="1700" dirty="0" smtClean="0">
                <a:solidFill>
                  <a:schemeClr val="tx1"/>
                </a:solidFill>
              </a:rPr>
              <a:t>Between 2001 and 2002, Utah instituted co-payments for most services. Co-pays were modest: $2 per physician/outpatient hospital visit or prescription</a:t>
            </a:r>
          </a:p>
          <a:p>
            <a:r>
              <a:rPr lang="en-US" sz="1700" dirty="0" smtClean="0"/>
              <a:t>Nevertheless, 39 percent of beneficiaries stated that the </a:t>
            </a:r>
            <a:r>
              <a:rPr lang="en-US" sz="1700" i="1" dirty="0" smtClean="0"/>
              <a:t>co-payments caused serious financial difficulties</a:t>
            </a:r>
          </a:p>
          <a:p>
            <a:pPr marL="0" indent="0">
              <a:buNone/>
            </a:pPr>
            <a:r>
              <a:rPr lang="en-US" sz="1700" dirty="0" smtClean="0"/>
              <a:t>Chandra </a:t>
            </a:r>
            <a:r>
              <a:rPr lang="en-US" sz="1700" i="1" dirty="0" smtClean="0"/>
              <a:t>et al., </a:t>
            </a:r>
            <a:r>
              <a:rPr lang="en-US" sz="1700" dirty="0" smtClean="0"/>
              <a:t>found that when California’s public retirement system raised drug and office co-payments:</a:t>
            </a:r>
            <a:r>
              <a:rPr lang="en-US" sz="1700" baseline="30000" dirty="0" smtClean="0"/>
              <a:t>1</a:t>
            </a:r>
          </a:p>
          <a:p>
            <a:r>
              <a:rPr lang="en-US" sz="1700" dirty="0" smtClean="0"/>
              <a:t>For beneficiaries with the </a:t>
            </a:r>
            <a:r>
              <a:rPr lang="en-US" sz="1700" u="sng" dirty="0" smtClean="0"/>
              <a:t>greatest chronic disease comorbidities </a:t>
            </a:r>
            <a:r>
              <a:rPr lang="en-US" sz="1700" dirty="0" smtClean="0"/>
              <a:t>(Charlson Index 4 or more), increased inpatient </a:t>
            </a:r>
            <a:r>
              <a:rPr lang="en-US" sz="1700" i="1" dirty="0" smtClean="0"/>
              <a:t>costs exceeded savings </a:t>
            </a:r>
            <a:r>
              <a:rPr lang="en-US" sz="1700" dirty="0" smtClean="0"/>
              <a:t>from decreased physician and drug use by 78 percent</a:t>
            </a:r>
          </a:p>
        </p:txBody>
      </p:sp>
      <p:sp>
        <p:nvSpPr>
          <p:cNvPr id="644100" name="Text Box 4"/>
          <p:cNvSpPr txBox="1">
            <a:spLocks noChangeArrowheads="1"/>
          </p:cNvSpPr>
          <p:nvPr/>
        </p:nvSpPr>
        <p:spPr bwMode="gray">
          <a:xfrm>
            <a:off x="304800" y="6236294"/>
            <a:ext cx="6477000" cy="246221"/>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baseline="30000" dirty="0" smtClean="0">
                <a:solidFill>
                  <a:schemeClr val="bg2"/>
                </a:solidFill>
              </a:rPr>
              <a:t>1</a:t>
            </a:r>
            <a:r>
              <a:rPr lang="en-US" sz="1000" dirty="0" smtClean="0">
                <a:solidFill>
                  <a:schemeClr val="bg2"/>
                </a:solidFill>
              </a:rPr>
              <a:t>Ku, Leighton, Elaine Deschamps and Judi Hilman. “The Effects of Copayments on the Use of Medical Services and Prescription Drugs in Utah’s Medicaid Program.” Center on Budget and Policy Priorities, November 2004.</a:t>
            </a:r>
          </a:p>
        </p:txBody>
      </p:sp>
      <p:sp>
        <p:nvSpPr>
          <p:cNvPr id="5" name="Rectangle 4"/>
          <p:cNvSpPr>
            <a:spLocks noChangeArrowheads="1"/>
          </p:cNvSpPr>
          <p:nvPr/>
        </p:nvSpPr>
        <p:spPr bwMode="gray">
          <a:xfrm>
            <a:off x="526211" y="4999095"/>
            <a:ext cx="8074326" cy="726353"/>
          </a:xfrm>
          <a:prstGeom prst="rect">
            <a:avLst/>
          </a:prstGeom>
          <a:solidFill>
            <a:srgbClr val="C4E0E6"/>
          </a:solidFill>
          <a:ln w="9525">
            <a:noFill/>
            <a:miter lim="800000"/>
            <a:headEnd/>
            <a:tailEnd/>
          </a:ln>
          <a:effectLst/>
        </p:spPr>
        <p:txBody>
          <a:bodyPr wrap="square" lIns="137160" tIns="91440" bIns="91440">
            <a:spAutoFit/>
          </a:bodyPr>
          <a:lstStyle/>
          <a:p>
            <a:pPr eaLnBrk="0" hangingPunct="0">
              <a:lnSpc>
                <a:spcPct val="110000"/>
              </a:lnSpc>
              <a:spcBef>
                <a:spcPct val="45000"/>
              </a:spcBef>
              <a:spcAft>
                <a:spcPct val="45000"/>
              </a:spcAft>
              <a:buClrTx/>
              <a:buSzTx/>
              <a:buFontTx/>
              <a:buNone/>
              <a:tabLst>
                <a:tab pos="1489075" algn="r"/>
                <a:tab pos="1606550" algn="r"/>
              </a:tabLst>
            </a:pPr>
            <a:r>
              <a:rPr lang="en-US" sz="1600" b="1" dirty="0" smtClean="0">
                <a:solidFill>
                  <a:schemeClr val="tx2"/>
                </a:solidFill>
                <a:ea typeface="ＭＳ Ｐゴシック" pitchFamily="34" charset="-128"/>
              </a:rPr>
              <a:t>If beneficiaries with low income and/or in poor health forgo needed care, </a:t>
            </a:r>
            <a:r>
              <a:rPr lang="en-US" sz="1600" b="1" i="1" dirty="0" smtClean="0">
                <a:solidFill>
                  <a:schemeClr val="tx2"/>
                </a:solidFill>
                <a:ea typeface="ＭＳ Ｐゴシック" pitchFamily="34" charset="-128"/>
              </a:rPr>
              <a:t>both adverse health events and inpatient costs could increase </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6" name="Rectangle 2"/>
          <p:cNvSpPr>
            <a:spLocks noGrp="1" noChangeArrowheads="1"/>
          </p:cNvSpPr>
          <p:nvPr>
            <p:ph type="ctrTitle" idx="4294967295"/>
          </p:nvPr>
        </p:nvSpPr>
        <p:spPr>
          <a:xfrm>
            <a:off x="1774209" y="3729157"/>
            <a:ext cx="5540991" cy="295466"/>
          </a:xfrm>
          <a:noFill/>
          <a:ln/>
        </p:spPr>
        <p:txBody>
          <a:bodyPr/>
          <a:lstStyle/>
          <a:p>
            <a:pPr algn="ctr"/>
            <a:r>
              <a:rPr lang="en-US" dirty="0" smtClean="0"/>
              <a:t>Data Specifications</a:t>
            </a:r>
            <a:endParaRPr lang="en-US" sz="3200" dirty="0"/>
          </a:p>
        </p:txBody>
      </p:sp>
      <p:sp>
        <p:nvSpPr>
          <p:cNvPr id="641027" name="Rectangle 3"/>
          <p:cNvSpPr>
            <a:spLocks noChangeArrowheads="1"/>
          </p:cNvSpPr>
          <p:nvPr/>
        </p:nvSpPr>
        <p:spPr bwMode="gray">
          <a:xfrm>
            <a:off x="0" y="6094413"/>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641028" name="Line 4"/>
          <p:cNvSpPr>
            <a:spLocks noChangeShapeType="1"/>
          </p:cNvSpPr>
          <p:nvPr/>
        </p:nvSpPr>
        <p:spPr bwMode="gray">
          <a:xfrm>
            <a:off x="0" y="6092825"/>
            <a:ext cx="9144000" cy="0"/>
          </a:xfrm>
          <a:prstGeom prst="line">
            <a:avLst/>
          </a:prstGeom>
          <a:noFill/>
          <a:ln w="18796" cap="rnd">
            <a:solidFill>
              <a:srgbClr val="666666"/>
            </a:solidFill>
            <a:prstDash val="sysDot"/>
            <a:round/>
            <a:headEnd/>
            <a:tailEnd/>
          </a:ln>
          <a:effectLst/>
        </p:spPr>
        <p:txBody>
          <a:bodyPr wrap="none" anchor="ctr"/>
          <a:lstStyle/>
          <a:p>
            <a:endParaRPr lang="en-US" dirty="0"/>
          </a:p>
        </p:txBody>
      </p:sp>
      <p:sp>
        <p:nvSpPr>
          <p:cNvPr id="641030" name="Line 6"/>
          <p:cNvSpPr>
            <a:spLocks noChangeShapeType="1"/>
          </p:cNvSpPr>
          <p:nvPr/>
        </p:nvSpPr>
        <p:spPr bwMode="gray">
          <a:xfrm>
            <a:off x="4135438" y="6324600"/>
            <a:ext cx="0" cy="304800"/>
          </a:xfrm>
          <a:prstGeom prst="line">
            <a:avLst/>
          </a:prstGeom>
          <a:noFill/>
          <a:ln w="9525">
            <a:solidFill>
              <a:srgbClr val="666666"/>
            </a:solidFill>
            <a:round/>
            <a:headEnd/>
            <a:tailEnd/>
          </a:ln>
          <a:effectLst/>
        </p:spPr>
        <p:txBody>
          <a:bodyPr wrap="none" anchor="ctr"/>
          <a:lstStyle/>
          <a:p>
            <a:endParaRPr lang="en-US" dirty="0"/>
          </a:p>
        </p:txBody>
      </p:sp>
      <p:pic>
        <p:nvPicPr>
          <p:cNvPr id="641031" name="Picture 7" descr="final_logo_registered_CMYK"/>
          <p:cNvPicPr>
            <a:picLocks noChangeAspect="1" noChangeArrowheads="1"/>
          </p:cNvPicPr>
          <p:nvPr/>
        </p:nvPicPr>
        <p:blipFill>
          <a:blip r:embed="rId3" cstate="print">
            <a:clrChange>
              <a:clrFrom>
                <a:srgbClr val="EEEFF1"/>
              </a:clrFrom>
              <a:clrTo>
                <a:srgbClr val="EEEFF1">
                  <a:alpha val="0"/>
                </a:srgbClr>
              </a:clrTo>
            </a:clrChange>
          </a:blip>
          <a:srcRect/>
          <a:stretch>
            <a:fillRect/>
          </a:stretch>
        </p:blipFill>
        <p:spPr bwMode="auto">
          <a:xfrm>
            <a:off x="2781300" y="6157913"/>
            <a:ext cx="1219200" cy="547687"/>
          </a:xfrm>
          <a:prstGeom prst="rect">
            <a:avLst/>
          </a:prstGeom>
          <a:noFill/>
        </p:spPr>
      </p:pic>
      <p:pic>
        <p:nvPicPr>
          <p:cNvPr id="641032" name="Picture 8" descr="avalere_section_02"/>
          <p:cNvPicPr>
            <a:picLocks noChangeAspect="1" noChangeArrowheads="1"/>
          </p:cNvPicPr>
          <p:nvPr/>
        </p:nvPicPr>
        <p:blipFill>
          <a:blip r:embed="rId4" cstate="print"/>
          <a:srcRect/>
          <a:stretch>
            <a:fillRect/>
          </a:stretch>
        </p:blipFill>
        <p:spPr bwMode="auto">
          <a:xfrm>
            <a:off x="3505200" y="1371600"/>
            <a:ext cx="2130425" cy="2163763"/>
          </a:xfrm>
          <a:prstGeom prst="rect">
            <a:avLst/>
          </a:prstGeom>
          <a:noFill/>
        </p:spPr>
      </p:pic>
      <p:sp>
        <p:nvSpPr>
          <p:cNvPr id="641048" name="Text Box 24"/>
          <p:cNvSpPr txBox="1">
            <a:spLocks noChangeArrowheads="1"/>
          </p:cNvSpPr>
          <p:nvPr/>
        </p:nvSpPr>
        <p:spPr bwMode="gray">
          <a:xfrm>
            <a:off x="4200525" y="6248400"/>
            <a:ext cx="2076450" cy="457200"/>
          </a:xfrm>
          <a:prstGeom prst="rect">
            <a:avLst/>
          </a:prstGeom>
          <a:noFill/>
          <a:ln w="9525">
            <a:noFill/>
            <a:miter lim="800000"/>
            <a:headEnd/>
            <a:tailEnd/>
          </a:ln>
          <a:effectLst/>
        </p:spPr>
        <p:txBody>
          <a:bodyPr wrap="none">
            <a:spAutoFit/>
          </a:bodyPr>
          <a:lstStyle/>
          <a:p>
            <a:pPr algn="l" eaLnBrk="0" hangingPunct="0">
              <a:spcBef>
                <a:spcPct val="0"/>
              </a:spcBef>
              <a:buClrTx/>
              <a:buSzTx/>
              <a:buFontTx/>
              <a:buNone/>
            </a:pPr>
            <a:r>
              <a:rPr lang="en-US" sz="1200" dirty="0">
                <a:solidFill>
                  <a:srgbClr val="565656"/>
                </a:solidFill>
              </a:rPr>
              <a:t>The intersection of business</a:t>
            </a:r>
          </a:p>
          <a:p>
            <a:pPr algn="l" eaLnBrk="0" hangingPunct="0">
              <a:spcBef>
                <a:spcPct val="0"/>
              </a:spcBef>
              <a:buClrTx/>
              <a:buSzTx/>
              <a:buFontTx/>
              <a:buNone/>
            </a:pPr>
            <a:r>
              <a:rPr lang="en-US" sz="1200" dirty="0">
                <a:solidFill>
                  <a:srgbClr val="565656"/>
                </a:solidFill>
              </a:rPr>
              <a:t>strategy and public policy</a:t>
            </a: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84188"/>
            <a:ext cx="8534400" cy="295466"/>
          </a:xfrm>
        </p:spPr>
        <p:txBody>
          <a:bodyPr/>
          <a:lstStyle/>
          <a:p>
            <a:r>
              <a:rPr lang="en-US" dirty="0" smtClean="0"/>
              <a:t>Avalere’s Analysis of Home Health Beneficiaries</a:t>
            </a:r>
            <a:endParaRPr lang="en-US" dirty="0"/>
          </a:p>
        </p:txBody>
      </p:sp>
      <p:sp>
        <p:nvSpPr>
          <p:cNvPr id="3" name="Content Placeholder 2"/>
          <p:cNvSpPr>
            <a:spLocks noGrp="1"/>
          </p:cNvSpPr>
          <p:nvPr>
            <p:ph idx="1"/>
          </p:nvPr>
        </p:nvSpPr>
        <p:spPr>
          <a:xfrm>
            <a:off x="287547" y="1190445"/>
            <a:ext cx="8489950" cy="4960961"/>
          </a:xfrm>
        </p:spPr>
        <p:txBody>
          <a:bodyPr/>
          <a:lstStyle/>
          <a:p>
            <a:pPr>
              <a:buNone/>
            </a:pPr>
            <a:r>
              <a:rPr lang="en-US" sz="2000" dirty="0" smtClean="0"/>
              <a:t>	</a:t>
            </a:r>
            <a:r>
              <a:rPr lang="en-US" dirty="0" smtClean="0"/>
              <a:t>The data in this presentation were generated using the 2008 Medicare Current Beneficiary Study (MCBS) Access to Care file, which includes the “always enrolled” Medicare population, or beneficiaries who were enrolled for the full calendar year</a:t>
            </a:r>
            <a:r>
              <a:rPr lang="en-US" baseline="30000" dirty="0" smtClean="0"/>
              <a:t>1</a:t>
            </a:r>
          </a:p>
          <a:p>
            <a:pPr>
              <a:buNone/>
            </a:pPr>
            <a:r>
              <a:rPr lang="en-US" dirty="0" smtClean="0"/>
              <a:t>   	To create a demographic profile of home health users who would be subject to </a:t>
            </a:r>
            <a:r>
              <a:rPr lang="en-US" dirty="0" smtClean="0"/>
              <a:t>a </a:t>
            </a:r>
            <a:r>
              <a:rPr lang="en-US" dirty="0" smtClean="0"/>
              <a:t>co-payment, </a:t>
            </a:r>
            <a:r>
              <a:rPr lang="en-US" u="sng" dirty="0" smtClean="0"/>
              <a:t>we limited our analysis to</a:t>
            </a:r>
            <a:r>
              <a:rPr lang="en-US" dirty="0" smtClean="0"/>
              <a:t>:</a:t>
            </a:r>
          </a:p>
          <a:p>
            <a:pPr lvl="1"/>
            <a:r>
              <a:rPr lang="en-US" dirty="0" smtClean="0"/>
              <a:t>Part B home health users</a:t>
            </a:r>
          </a:p>
          <a:p>
            <a:pPr>
              <a:buNone/>
            </a:pPr>
            <a:r>
              <a:rPr lang="en-US" dirty="0" smtClean="0"/>
              <a:t>	</a:t>
            </a:r>
            <a:r>
              <a:rPr lang="en-US" u="sng" dirty="0" smtClean="0"/>
              <a:t>We excluded</a:t>
            </a:r>
            <a:r>
              <a:rPr lang="en-US" dirty="0" smtClean="0"/>
              <a:t>:</a:t>
            </a:r>
          </a:p>
          <a:p>
            <a:pPr lvl="1"/>
            <a:r>
              <a:rPr lang="en-US" dirty="0" smtClean="0"/>
              <a:t>Dual-eligible beneficiaries</a:t>
            </a:r>
          </a:p>
          <a:p>
            <a:pPr lvl="1"/>
            <a:r>
              <a:rPr lang="en-US" dirty="0" smtClean="0"/>
              <a:t>Beneficiaries residing in a facility, such as a nursing home</a:t>
            </a:r>
          </a:p>
          <a:p>
            <a:pPr lvl="1"/>
            <a:r>
              <a:rPr lang="en-US" dirty="0" smtClean="0"/>
              <a:t>Beneficiaries reporting that they are enrolled in a Medigap plan</a:t>
            </a:r>
          </a:p>
          <a:p>
            <a:pPr>
              <a:buNone/>
            </a:pPr>
            <a:r>
              <a:rPr lang="en-US" dirty="0" smtClean="0"/>
              <a:t>	Our estimate of home health users who would be subject to </a:t>
            </a:r>
            <a:r>
              <a:rPr lang="en-US" dirty="0" smtClean="0"/>
              <a:t>a co</a:t>
            </a:r>
            <a:r>
              <a:rPr lang="en-US" dirty="0" smtClean="0"/>
              <a:t>-payment should be considered a conservative figure, as some Medigap plans do not fully cover co-payments</a:t>
            </a:r>
          </a:p>
        </p:txBody>
      </p:sp>
      <p:sp>
        <p:nvSpPr>
          <p:cNvPr id="4" name="Text Box 41"/>
          <p:cNvSpPr txBox="1">
            <a:spLocks noChangeArrowheads="1"/>
          </p:cNvSpPr>
          <p:nvPr/>
        </p:nvSpPr>
        <p:spPr bwMode="gray">
          <a:xfrm>
            <a:off x="304800" y="6248400"/>
            <a:ext cx="6477000" cy="492443"/>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baseline="30000" dirty="0" smtClean="0">
                <a:solidFill>
                  <a:schemeClr val="bg2"/>
                </a:solidFill>
              </a:rPr>
              <a:t>1</a:t>
            </a:r>
            <a:r>
              <a:rPr lang="en-US" sz="1000" dirty="0" smtClean="0">
                <a:solidFill>
                  <a:schemeClr val="bg2"/>
                </a:solidFill>
              </a:rPr>
              <a:t>Beneficiaries who died after the fall survey are included in this file.</a:t>
            </a:r>
          </a:p>
          <a:p>
            <a:pPr algn="l" eaLnBrk="0" hangingPunct="0">
              <a:lnSpc>
                <a:spcPct val="80000"/>
              </a:lnSpc>
              <a:spcBef>
                <a:spcPct val="0"/>
              </a:spcBef>
              <a:buClrTx/>
              <a:buSzTx/>
              <a:buFontTx/>
              <a:buNone/>
            </a:pPr>
            <a:r>
              <a:rPr lang="en-US" sz="1000" baseline="30000" dirty="0" smtClean="0">
                <a:solidFill>
                  <a:schemeClr val="bg2"/>
                </a:solidFill>
              </a:rPr>
              <a:t>2</a:t>
            </a:r>
            <a:r>
              <a:rPr lang="en-US" sz="1000" dirty="0" smtClean="0">
                <a:solidFill>
                  <a:schemeClr val="bg2"/>
                </a:solidFill>
              </a:rPr>
              <a:t>MCBS also includes two income categories for beneficiaries who are unsure of their income: “less than $25,000” and “more than $25,000.” We included these beneficiaries to the extent that they fell into one of our income categories.</a:t>
            </a:r>
            <a:endParaRPr lang="en-US" sz="1000" dirty="0">
              <a:solidFill>
                <a:schemeClr val="bg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84188"/>
            <a:ext cx="8534400" cy="295466"/>
          </a:xfrm>
        </p:spPr>
        <p:txBody>
          <a:bodyPr/>
          <a:lstStyle/>
          <a:p>
            <a:r>
              <a:rPr lang="en-US" dirty="0" smtClean="0"/>
              <a:t>Executive Summary</a:t>
            </a:r>
            <a:endParaRPr lang="en-US" dirty="0"/>
          </a:p>
        </p:txBody>
      </p:sp>
      <p:sp>
        <p:nvSpPr>
          <p:cNvPr id="3" name="Content Placeholder 2"/>
          <p:cNvSpPr>
            <a:spLocks noGrp="1"/>
          </p:cNvSpPr>
          <p:nvPr>
            <p:ph idx="1"/>
          </p:nvPr>
        </p:nvSpPr>
        <p:spPr>
          <a:xfrm>
            <a:off x="304800" y="1430318"/>
            <a:ext cx="8489950" cy="4495800"/>
          </a:xfrm>
        </p:spPr>
        <p:txBody>
          <a:bodyPr/>
          <a:lstStyle/>
          <a:p>
            <a:pPr marL="0" lvl="1" indent="0">
              <a:buClr>
                <a:schemeClr val="accent2"/>
              </a:buClr>
              <a:buNone/>
            </a:pPr>
            <a:r>
              <a:rPr lang="en-US" dirty="0" smtClean="0">
                <a:solidFill>
                  <a:schemeClr val="tx2"/>
                </a:solidFill>
              </a:rPr>
              <a:t>83 percent of Part B home health users who are not dual eligibles do not have Medigap coverage and would have to pay the full </a:t>
            </a:r>
            <a:r>
              <a:rPr lang="en-US" dirty="0" smtClean="0">
                <a:solidFill>
                  <a:schemeClr val="tx2"/>
                </a:solidFill>
              </a:rPr>
              <a:t>co</a:t>
            </a:r>
            <a:r>
              <a:rPr lang="en-US" dirty="0" smtClean="0">
                <a:solidFill>
                  <a:schemeClr val="tx2"/>
                </a:solidFill>
              </a:rPr>
              <a:t>-</a:t>
            </a:r>
            <a:r>
              <a:rPr lang="en-US" dirty="0" smtClean="0">
                <a:solidFill>
                  <a:schemeClr val="tx2"/>
                </a:solidFill>
              </a:rPr>
              <a:t>payment </a:t>
            </a:r>
            <a:r>
              <a:rPr lang="en-US" dirty="0" smtClean="0">
                <a:solidFill>
                  <a:schemeClr val="tx2"/>
                </a:solidFill>
              </a:rPr>
              <a:t>out of pocket </a:t>
            </a:r>
          </a:p>
          <a:p>
            <a:pPr marL="573088" lvl="1" indent="-231775"/>
            <a:r>
              <a:rPr lang="en-US" sz="1600" dirty="0" smtClean="0">
                <a:solidFill>
                  <a:schemeClr val="tx1"/>
                </a:solidFill>
              </a:rPr>
              <a:t>Nearly 60 percent of these home health users have </a:t>
            </a:r>
            <a:r>
              <a:rPr lang="en-US" sz="1600" i="1" dirty="0" smtClean="0">
                <a:solidFill>
                  <a:schemeClr val="tx1"/>
                </a:solidFill>
              </a:rPr>
              <a:t>incomes below 200% of the poverty line</a:t>
            </a:r>
          </a:p>
          <a:p>
            <a:pPr marL="573088" lvl="1" indent="-231775"/>
            <a:r>
              <a:rPr lang="en-US" sz="1600" dirty="0" smtClean="0"/>
              <a:t>The co-payment for three episodes would consume almost </a:t>
            </a:r>
            <a:r>
              <a:rPr lang="en-US" sz="1600" i="1" dirty="0" smtClean="0"/>
              <a:t>3 percent of annual income </a:t>
            </a:r>
            <a:r>
              <a:rPr lang="en-US" sz="1600" dirty="0" smtClean="0"/>
              <a:t>for a beneficiary at 150 percent of the federal poverty line, living alone</a:t>
            </a:r>
            <a:endParaRPr lang="en-US" sz="1600" dirty="0" smtClean="0">
              <a:solidFill>
                <a:schemeClr val="tx1"/>
              </a:solidFill>
            </a:endParaRPr>
          </a:p>
          <a:p>
            <a:pPr marL="0" lvl="1" indent="0">
              <a:buNone/>
            </a:pPr>
            <a:r>
              <a:rPr lang="en-US" dirty="0" smtClean="0">
                <a:solidFill>
                  <a:schemeClr val="tx2"/>
                </a:solidFill>
              </a:rPr>
              <a:t>Part B home health users without Medigap coverage are sicker, more likely to have severe disabilities, and more likely to live alone than other Medicare beneficiaries</a:t>
            </a:r>
          </a:p>
          <a:p>
            <a:pPr marL="573088" lvl="1" indent="-227013"/>
            <a:r>
              <a:rPr lang="en-US" sz="1600" dirty="0" smtClean="0">
                <a:solidFill>
                  <a:schemeClr val="tx1"/>
                </a:solidFill>
              </a:rPr>
              <a:t>87 percent of home health users who would pay the co-payment out of pocket have </a:t>
            </a:r>
            <a:r>
              <a:rPr lang="en-US" sz="1600" i="1" dirty="0" smtClean="0">
                <a:solidFill>
                  <a:schemeClr val="tx1"/>
                </a:solidFill>
              </a:rPr>
              <a:t>3 or more chronic conditions</a:t>
            </a:r>
            <a:r>
              <a:rPr lang="en-US" sz="1600" dirty="0" smtClean="0">
                <a:solidFill>
                  <a:schemeClr val="tx1"/>
                </a:solidFill>
              </a:rPr>
              <a:t>; 38 percent live alone</a:t>
            </a:r>
          </a:p>
          <a:p>
            <a:pPr marL="573088" lvl="1" indent="-227013"/>
            <a:r>
              <a:rPr lang="en-US" sz="1600" dirty="0" smtClean="0">
                <a:solidFill>
                  <a:schemeClr val="tx1"/>
                </a:solidFill>
              </a:rPr>
              <a:t>23 percent have disabilities severe enough to quality for a nursing home level of care</a:t>
            </a:r>
          </a:p>
          <a:p>
            <a:pPr marL="0" indent="11113">
              <a:buNone/>
            </a:pPr>
            <a:r>
              <a:rPr lang="en-US" dirty="0" smtClean="0">
                <a:solidFill>
                  <a:schemeClr val="tx2"/>
                </a:solidFill>
              </a:rPr>
              <a:t>Studies show that co-payment policies that reduce utilization of services (such as outpatient visits) can lead to higher inpatient costs.</a:t>
            </a:r>
            <a:r>
              <a:rPr lang="en-US" baseline="30000" dirty="0" smtClean="0">
                <a:solidFill>
                  <a:schemeClr val="tx2"/>
                </a:solidFill>
              </a:rPr>
              <a:t>1</a:t>
            </a:r>
            <a:endParaRPr lang="en-US" baseline="30000" dirty="0" smtClean="0">
              <a:solidFill>
                <a:schemeClr val="tx2"/>
              </a:solidFill>
              <a:ea typeface="ＭＳ Ｐゴシック" pitchFamily="34" charset="-128"/>
            </a:endParaRPr>
          </a:p>
        </p:txBody>
      </p:sp>
      <p:sp>
        <p:nvSpPr>
          <p:cNvPr id="4" name="Text Box 41"/>
          <p:cNvSpPr txBox="1">
            <a:spLocks noChangeArrowheads="1"/>
          </p:cNvSpPr>
          <p:nvPr/>
        </p:nvSpPr>
        <p:spPr bwMode="gray">
          <a:xfrm>
            <a:off x="304800" y="6248400"/>
            <a:ext cx="6477000" cy="251351"/>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pPr>
            <a:r>
              <a:rPr lang="en-US" sz="1000" dirty="0" smtClean="0">
                <a:solidFill>
                  <a:schemeClr val="bg2"/>
                </a:solidFill>
              </a:rPr>
              <a:t>*</a:t>
            </a:r>
            <a:r>
              <a:rPr lang="en-US" sz="1000" baseline="30000" dirty="0" smtClean="0">
                <a:solidFill>
                  <a:schemeClr val="bg2"/>
                </a:solidFill>
              </a:rPr>
              <a:t>1</a:t>
            </a:r>
            <a:r>
              <a:rPr lang="en-US" sz="1000" dirty="0" smtClean="0">
                <a:solidFill>
                  <a:schemeClr val="bg2"/>
                </a:solidFill>
              </a:rPr>
              <a:t>Trivedi</a:t>
            </a:r>
            <a:r>
              <a:rPr lang="en-US" sz="1000" dirty="0" smtClean="0">
                <a:solidFill>
                  <a:schemeClr val="bg2"/>
                </a:solidFill>
              </a:rPr>
              <a:t>, </a:t>
            </a:r>
            <a:r>
              <a:rPr lang="en-US" sz="1000" dirty="0" err="1" smtClean="0">
                <a:solidFill>
                  <a:schemeClr val="bg2"/>
                </a:solidFill>
              </a:rPr>
              <a:t>Amal</a:t>
            </a:r>
            <a:r>
              <a:rPr lang="en-US" sz="1000" dirty="0" smtClean="0">
                <a:solidFill>
                  <a:schemeClr val="bg2"/>
                </a:solidFill>
              </a:rPr>
              <a:t> N., </a:t>
            </a:r>
            <a:r>
              <a:rPr lang="en-US" sz="1000" dirty="0" err="1" smtClean="0">
                <a:solidFill>
                  <a:schemeClr val="bg2"/>
                </a:solidFill>
              </a:rPr>
              <a:t>Husein</a:t>
            </a:r>
            <a:r>
              <a:rPr lang="en-US" sz="1000" dirty="0" smtClean="0">
                <a:solidFill>
                  <a:schemeClr val="bg2"/>
                </a:solidFill>
              </a:rPr>
              <a:t> </a:t>
            </a:r>
            <a:r>
              <a:rPr lang="en-US" sz="1000" dirty="0" err="1" smtClean="0">
                <a:solidFill>
                  <a:schemeClr val="bg2"/>
                </a:solidFill>
              </a:rPr>
              <a:t>Moloo</a:t>
            </a:r>
            <a:r>
              <a:rPr lang="en-US" sz="1000" dirty="0" smtClean="0">
                <a:solidFill>
                  <a:schemeClr val="bg2"/>
                </a:solidFill>
              </a:rPr>
              <a:t> and Vincent Mor. “Increased Ambulatory Care Copayments and Increased Hospitalization among the Elderly.” </a:t>
            </a:r>
            <a:r>
              <a:rPr lang="en-US" sz="1000" i="1" dirty="0" smtClean="0">
                <a:solidFill>
                  <a:schemeClr val="bg2"/>
                </a:solidFill>
              </a:rPr>
              <a:t>New England Journal of Medicine </a:t>
            </a:r>
            <a:r>
              <a:rPr lang="en-US" sz="1000" dirty="0" smtClean="0">
                <a:solidFill>
                  <a:schemeClr val="bg2"/>
                </a:solidFill>
              </a:rPr>
              <a:t>362 (2010): 320-328.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6" name="Rectangle 2"/>
          <p:cNvSpPr>
            <a:spLocks noGrp="1" noChangeArrowheads="1"/>
          </p:cNvSpPr>
          <p:nvPr>
            <p:ph type="title"/>
          </p:nvPr>
        </p:nvSpPr>
        <p:spPr>
          <a:xfrm>
            <a:off x="304800" y="484188"/>
            <a:ext cx="8534400" cy="295466"/>
          </a:xfrm>
          <a:noFill/>
          <a:ln/>
        </p:spPr>
        <p:txBody>
          <a:bodyPr rIns="0"/>
          <a:lstStyle/>
          <a:p>
            <a:r>
              <a:rPr lang="en-US" dirty="0" smtClean="0"/>
              <a:t>Home Health Users in 2008 (Part B only)</a:t>
            </a:r>
            <a:endParaRPr lang="en-US" dirty="0"/>
          </a:p>
        </p:txBody>
      </p:sp>
      <p:graphicFrame>
        <p:nvGraphicFramePr>
          <p:cNvPr id="6" name="Object 3"/>
          <p:cNvGraphicFramePr>
            <a:graphicFrameLocks noGrp="1" noChangeAspect="1"/>
          </p:cNvGraphicFramePr>
          <p:nvPr>
            <p:ph idx="1"/>
          </p:nvPr>
        </p:nvGraphicFramePr>
        <p:xfrm>
          <a:off x="206188" y="1454430"/>
          <a:ext cx="8418513" cy="440848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1452281" y="1497106"/>
            <a:ext cx="6293225" cy="307777"/>
          </a:xfrm>
          <a:prstGeom prst="rect">
            <a:avLst/>
          </a:prstGeom>
          <a:noFill/>
        </p:spPr>
        <p:txBody>
          <a:bodyPr wrap="square" rtlCol="0">
            <a:spAutoFit/>
          </a:bodyPr>
          <a:lstStyle/>
          <a:p>
            <a:r>
              <a:rPr lang="en-US" dirty="0" smtClean="0">
                <a:solidFill>
                  <a:schemeClr val="tx2"/>
                </a:solidFill>
              </a:rPr>
              <a:t>Medicare beneficiaries who use Part B home health services</a:t>
            </a:r>
          </a:p>
        </p:txBody>
      </p:sp>
      <p:sp>
        <p:nvSpPr>
          <p:cNvPr id="8" name="AutoShape 4"/>
          <p:cNvSpPr>
            <a:spLocks/>
          </p:cNvSpPr>
          <p:nvPr/>
        </p:nvSpPr>
        <p:spPr bwMode="gray">
          <a:xfrm rot="14014382">
            <a:off x="5448145" y="4776901"/>
            <a:ext cx="247650" cy="1125192"/>
          </a:xfrm>
          <a:prstGeom prst="leftBrace">
            <a:avLst>
              <a:gd name="adj1" fmla="val 29861"/>
              <a:gd name="adj2" fmla="val 50000"/>
            </a:avLst>
          </a:prstGeom>
          <a:noFill/>
          <a:ln w="15875">
            <a:solidFill>
              <a:srgbClr val="000000"/>
            </a:solidFill>
            <a:round/>
            <a:headEnd/>
            <a:tailEnd/>
          </a:ln>
          <a:effectLst/>
        </p:spPr>
        <p:txBody>
          <a:bodyPr wrap="none"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9" name="AutoShape 4"/>
          <p:cNvSpPr>
            <a:spLocks/>
          </p:cNvSpPr>
          <p:nvPr/>
        </p:nvSpPr>
        <p:spPr bwMode="gray">
          <a:xfrm>
            <a:off x="2247747" y="3136359"/>
            <a:ext cx="247650" cy="1125192"/>
          </a:xfrm>
          <a:prstGeom prst="leftBrace">
            <a:avLst>
              <a:gd name="adj1" fmla="val 29861"/>
              <a:gd name="adj2" fmla="val 50000"/>
            </a:avLst>
          </a:prstGeom>
          <a:noFill/>
          <a:ln w="15875">
            <a:solidFill>
              <a:srgbClr val="000000"/>
            </a:solidFill>
            <a:round/>
            <a:headEnd/>
            <a:tailEnd/>
          </a:ln>
          <a:effectLst/>
        </p:spPr>
        <p:txBody>
          <a:bodyPr wrap="none"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0" name="AutoShape 4"/>
          <p:cNvSpPr>
            <a:spLocks/>
          </p:cNvSpPr>
          <p:nvPr/>
        </p:nvSpPr>
        <p:spPr bwMode="gray">
          <a:xfrm rot="9263301">
            <a:off x="6138426" y="2329537"/>
            <a:ext cx="247650" cy="1125192"/>
          </a:xfrm>
          <a:prstGeom prst="leftBrace">
            <a:avLst>
              <a:gd name="adj1" fmla="val 29861"/>
              <a:gd name="adj2" fmla="val 50000"/>
            </a:avLst>
          </a:prstGeom>
          <a:noFill/>
          <a:ln w="15875">
            <a:solidFill>
              <a:srgbClr val="000000"/>
            </a:solidFill>
            <a:round/>
            <a:headEnd/>
            <a:tailEnd/>
          </a:ln>
          <a:effectLst/>
        </p:spPr>
        <p:txBody>
          <a:bodyPr wrap="none"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dirty="0"/>
          </a:p>
        </p:txBody>
      </p:sp>
      <p:sp>
        <p:nvSpPr>
          <p:cNvPr id="11" name="TextBox 10"/>
          <p:cNvSpPr txBox="1"/>
          <p:nvPr/>
        </p:nvSpPr>
        <p:spPr>
          <a:xfrm>
            <a:off x="6526306" y="2330824"/>
            <a:ext cx="1801906" cy="738664"/>
          </a:xfrm>
          <a:prstGeom prst="rect">
            <a:avLst/>
          </a:prstGeom>
          <a:noFill/>
          <a:ln>
            <a:solidFill>
              <a:schemeClr val="tx1"/>
            </a:solidFill>
          </a:ln>
        </p:spPr>
        <p:txBody>
          <a:bodyPr wrap="square" rtlCol="0">
            <a:spAutoFit/>
          </a:bodyPr>
          <a:lstStyle/>
          <a:p>
            <a:r>
              <a:rPr lang="en-US" dirty="0" smtClean="0"/>
              <a:t>Beneficiary would not be subject to the co-payment</a:t>
            </a:r>
            <a:endParaRPr lang="en-US" dirty="0"/>
          </a:p>
        </p:txBody>
      </p:sp>
      <p:sp>
        <p:nvSpPr>
          <p:cNvPr id="12" name="TextBox 11"/>
          <p:cNvSpPr txBox="1"/>
          <p:nvPr/>
        </p:nvSpPr>
        <p:spPr>
          <a:xfrm>
            <a:off x="6024282" y="5199530"/>
            <a:ext cx="1801906" cy="738664"/>
          </a:xfrm>
          <a:prstGeom prst="rect">
            <a:avLst/>
          </a:prstGeom>
          <a:noFill/>
          <a:ln>
            <a:solidFill>
              <a:schemeClr val="tx1"/>
            </a:solidFill>
          </a:ln>
        </p:spPr>
        <p:txBody>
          <a:bodyPr wrap="square" rtlCol="0">
            <a:spAutoFit/>
          </a:bodyPr>
          <a:lstStyle/>
          <a:p>
            <a:r>
              <a:rPr lang="en-US" dirty="0" smtClean="0"/>
              <a:t>Beneficiary </a:t>
            </a:r>
            <a:r>
              <a:rPr lang="en-US" i="1" dirty="0" smtClean="0"/>
              <a:t>might not </a:t>
            </a:r>
            <a:r>
              <a:rPr lang="en-US" dirty="0" smtClean="0"/>
              <a:t>be subject to the co-payment</a:t>
            </a:r>
            <a:endParaRPr lang="en-US" dirty="0"/>
          </a:p>
        </p:txBody>
      </p:sp>
      <p:sp>
        <p:nvSpPr>
          <p:cNvPr id="13" name="TextBox 12"/>
          <p:cNvSpPr txBox="1"/>
          <p:nvPr/>
        </p:nvSpPr>
        <p:spPr>
          <a:xfrm>
            <a:off x="376518" y="3379695"/>
            <a:ext cx="1801906" cy="1277273"/>
          </a:xfrm>
          <a:prstGeom prst="rect">
            <a:avLst/>
          </a:prstGeom>
          <a:noFill/>
          <a:ln>
            <a:solidFill>
              <a:schemeClr val="tx1"/>
            </a:solidFill>
          </a:ln>
        </p:spPr>
        <p:txBody>
          <a:bodyPr wrap="square" rtlCol="0">
            <a:spAutoFit/>
          </a:bodyPr>
          <a:lstStyle/>
          <a:p>
            <a:r>
              <a:rPr lang="en-US" dirty="0" smtClean="0"/>
              <a:t>Beneficiary would be subject to the full co-payment</a:t>
            </a:r>
          </a:p>
          <a:p>
            <a:r>
              <a:rPr lang="en-US" dirty="0" smtClean="0"/>
              <a:t>(83% of non-dual home health users)</a:t>
            </a:r>
            <a:endParaRPr lang="en-US" dirty="0"/>
          </a:p>
        </p:txBody>
      </p:sp>
      <p:sp>
        <p:nvSpPr>
          <p:cNvPr id="14" name="Text Box 41"/>
          <p:cNvSpPr txBox="1">
            <a:spLocks noChangeArrowheads="1"/>
          </p:cNvSpPr>
          <p:nvPr/>
        </p:nvSpPr>
        <p:spPr bwMode="gray">
          <a:xfrm>
            <a:off x="304800" y="6248400"/>
            <a:ext cx="6477000" cy="123111"/>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dirty="0" smtClean="0">
                <a:solidFill>
                  <a:schemeClr val="bg2"/>
                </a:solidFill>
              </a:rPr>
              <a:t>Source: Avalere Health analysis of 2008 Medicare Current Beneficiary Survey, Access to Care file.</a:t>
            </a:r>
            <a:endParaRPr lang="en-US" sz="1000" dirty="0">
              <a:solidFill>
                <a:schemeClr val="bg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84188"/>
            <a:ext cx="8534400" cy="295466"/>
          </a:xfrm>
        </p:spPr>
        <p:txBody>
          <a:bodyPr/>
          <a:lstStyle/>
          <a:p>
            <a:r>
              <a:rPr lang="en-US" dirty="0" smtClean="0"/>
              <a:t>Potential Impact of Proposed Home Health Co-Payment</a:t>
            </a:r>
            <a:endParaRPr lang="en-US" dirty="0"/>
          </a:p>
        </p:txBody>
      </p:sp>
      <p:sp>
        <p:nvSpPr>
          <p:cNvPr id="3" name="Content Placeholder 2"/>
          <p:cNvSpPr>
            <a:spLocks noGrp="1"/>
          </p:cNvSpPr>
          <p:nvPr>
            <p:ph idx="1"/>
          </p:nvPr>
        </p:nvSpPr>
        <p:spPr>
          <a:xfrm>
            <a:off x="313765" y="1288888"/>
            <a:ext cx="8489950" cy="4495800"/>
          </a:xfrm>
        </p:spPr>
        <p:txBody>
          <a:bodyPr/>
          <a:lstStyle/>
          <a:p>
            <a:pPr marL="0" indent="0">
              <a:buNone/>
            </a:pPr>
            <a:r>
              <a:rPr lang="en-US" sz="2000" dirty="0" smtClean="0">
                <a:solidFill>
                  <a:schemeClr val="tx2"/>
                </a:solidFill>
              </a:rPr>
              <a:t>The co-payment could constitute a significant financial burden</a:t>
            </a:r>
          </a:p>
          <a:p>
            <a:pPr lvl="1">
              <a:spcBef>
                <a:spcPts val="600"/>
              </a:spcBef>
            </a:pPr>
            <a:r>
              <a:rPr lang="en-US" sz="1600" dirty="0" smtClean="0"/>
              <a:t>The co-payment for three episodes would represent 3 percent of annual income for a beneficiary at 150 percent of the poverty line, living alone </a:t>
            </a:r>
          </a:p>
          <a:p>
            <a:pPr lvl="1">
              <a:spcBef>
                <a:spcPts val="600"/>
              </a:spcBef>
            </a:pPr>
            <a:r>
              <a:rPr lang="en-US" sz="1600" dirty="0" smtClean="0"/>
              <a:t>Almost 60 percent of (non-dual eligible) home health users without </a:t>
            </a:r>
            <a:r>
              <a:rPr lang="en-US" sz="1600" dirty="0" err="1" smtClean="0"/>
              <a:t>Medigap</a:t>
            </a:r>
            <a:r>
              <a:rPr lang="en-US" sz="1600" dirty="0" smtClean="0"/>
              <a:t> coverage have incomes under 200 percent of the Federal Poverty Level </a:t>
            </a:r>
          </a:p>
          <a:p>
            <a:pPr lvl="1" indent="-566738">
              <a:buNone/>
            </a:pPr>
            <a:r>
              <a:rPr lang="en-US" sz="2000" dirty="0" smtClean="0">
                <a:solidFill>
                  <a:schemeClr val="tx2"/>
                </a:solidFill>
              </a:rPr>
              <a:t>The co-payment proposal will affect a vulnerable population</a:t>
            </a:r>
          </a:p>
          <a:p>
            <a:pPr lvl="1">
              <a:spcBef>
                <a:spcPts val="600"/>
              </a:spcBef>
            </a:pPr>
            <a:r>
              <a:rPr lang="en-US" sz="1600" dirty="0" smtClean="0"/>
              <a:t>Home health users are sicker, more likely to have a disability, and more likely to live alone than other Medicare beneficiaries.  </a:t>
            </a:r>
          </a:p>
          <a:p>
            <a:pPr lvl="1">
              <a:spcBef>
                <a:spcPts val="600"/>
              </a:spcBef>
            </a:pPr>
            <a:r>
              <a:rPr lang="en-US" sz="1600" dirty="0" smtClean="0"/>
              <a:t>Studies suggest that the negative effects of cost-sharing disproportionately affect poorer, sicker beneficiaries</a:t>
            </a:r>
          </a:p>
          <a:p>
            <a:pPr>
              <a:buNone/>
            </a:pPr>
            <a:r>
              <a:rPr lang="en-US" sz="2000" dirty="0" smtClean="0">
                <a:solidFill>
                  <a:schemeClr val="tx2"/>
                </a:solidFill>
              </a:rPr>
              <a:t>A home health co-payment could lead to unintended effects</a:t>
            </a:r>
          </a:p>
          <a:p>
            <a:pPr lvl="1">
              <a:spcBef>
                <a:spcPts val="600"/>
              </a:spcBef>
            </a:pPr>
            <a:r>
              <a:rPr lang="en-US" sz="1600" dirty="0" smtClean="0"/>
              <a:t>In some states, the proposed co-payment could shift costs from Medicare to Medicaid </a:t>
            </a:r>
          </a:p>
          <a:p>
            <a:pPr lvl="1">
              <a:spcBef>
                <a:spcPts val="600"/>
              </a:spcBef>
            </a:pPr>
            <a:r>
              <a:rPr lang="en-US" sz="1600" dirty="0" smtClean="0"/>
              <a:t>Imposing cost-sharing for this population could lead to higher utilization of inpatient services, meaning increased costs for Medicare</a:t>
            </a:r>
            <a:r>
              <a:rPr lang="en-US" sz="1600" baseline="30000" dirty="0" smtClean="0"/>
              <a:t>1</a:t>
            </a:r>
            <a:endParaRPr lang="en-US" sz="1600" baseline="30000" dirty="0" smtClean="0">
              <a:solidFill>
                <a:schemeClr val="tx1"/>
              </a:solidFill>
            </a:endParaRPr>
          </a:p>
        </p:txBody>
      </p:sp>
      <p:sp>
        <p:nvSpPr>
          <p:cNvPr id="4" name="Text Box 41"/>
          <p:cNvSpPr txBox="1">
            <a:spLocks noChangeArrowheads="1"/>
          </p:cNvSpPr>
          <p:nvPr/>
        </p:nvSpPr>
        <p:spPr bwMode="gray">
          <a:xfrm>
            <a:off x="304800" y="6248400"/>
            <a:ext cx="6477000" cy="246221"/>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pPr>
            <a:r>
              <a:rPr lang="en-US" sz="1000" baseline="30000" dirty="0" smtClean="0">
                <a:solidFill>
                  <a:schemeClr val="bg2"/>
                </a:solidFill>
              </a:rPr>
              <a:t>1</a:t>
            </a:r>
            <a:r>
              <a:rPr lang="en-US" sz="1000" dirty="0" smtClean="0">
                <a:solidFill>
                  <a:schemeClr val="bg2"/>
                </a:solidFill>
              </a:rPr>
              <a:t>Trivedi, </a:t>
            </a:r>
            <a:r>
              <a:rPr lang="en-US" sz="1000" dirty="0" err="1" smtClean="0">
                <a:solidFill>
                  <a:schemeClr val="bg2"/>
                </a:solidFill>
              </a:rPr>
              <a:t>Amal</a:t>
            </a:r>
            <a:r>
              <a:rPr lang="en-US" sz="1000" dirty="0" smtClean="0">
                <a:solidFill>
                  <a:schemeClr val="bg2"/>
                </a:solidFill>
              </a:rPr>
              <a:t> N., </a:t>
            </a:r>
            <a:r>
              <a:rPr lang="en-US" sz="1000" dirty="0" err="1" smtClean="0">
                <a:solidFill>
                  <a:schemeClr val="bg2"/>
                </a:solidFill>
              </a:rPr>
              <a:t>Husein</a:t>
            </a:r>
            <a:r>
              <a:rPr lang="en-US" sz="1000" dirty="0" smtClean="0">
                <a:solidFill>
                  <a:schemeClr val="bg2"/>
                </a:solidFill>
              </a:rPr>
              <a:t> </a:t>
            </a:r>
            <a:r>
              <a:rPr lang="en-US" sz="1000" dirty="0" err="1" smtClean="0">
                <a:solidFill>
                  <a:schemeClr val="bg2"/>
                </a:solidFill>
              </a:rPr>
              <a:t>Moloo</a:t>
            </a:r>
            <a:r>
              <a:rPr lang="en-US" sz="1000" dirty="0" smtClean="0">
                <a:solidFill>
                  <a:schemeClr val="bg2"/>
                </a:solidFill>
              </a:rPr>
              <a:t> and Vincent Mor. “Increased Ambulatory Care Copayments and Increased Hospitalization among the Elderly.” </a:t>
            </a:r>
            <a:r>
              <a:rPr lang="en-US" sz="1000" i="1" dirty="0" smtClean="0">
                <a:solidFill>
                  <a:schemeClr val="bg2"/>
                </a:solidFill>
              </a:rPr>
              <a:t>New England Journal of Medicine </a:t>
            </a:r>
            <a:r>
              <a:rPr lang="en-US" sz="1000" dirty="0" smtClean="0">
                <a:solidFill>
                  <a:schemeClr val="bg2"/>
                </a:solidFill>
              </a:rPr>
              <a:t>362 (2010): 320-328.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1026" name="Rectangle 2"/>
          <p:cNvSpPr>
            <a:spLocks noGrp="1" noChangeArrowheads="1"/>
          </p:cNvSpPr>
          <p:nvPr>
            <p:ph type="ctrTitle" idx="4294967295"/>
          </p:nvPr>
        </p:nvSpPr>
        <p:spPr>
          <a:xfrm>
            <a:off x="1774209" y="3729157"/>
            <a:ext cx="5540991" cy="590931"/>
          </a:xfrm>
          <a:noFill/>
          <a:ln/>
        </p:spPr>
        <p:txBody>
          <a:bodyPr/>
          <a:lstStyle/>
          <a:p>
            <a:pPr algn="ctr"/>
            <a:r>
              <a:rPr lang="en-US" dirty="0" smtClean="0"/>
              <a:t>Potential Financial Impacts of a Home Health Co-Payment</a:t>
            </a:r>
            <a:endParaRPr lang="en-US" sz="3200" dirty="0"/>
          </a:p>
        </p:txBody>
      </p:sp>
      <p:sp>
        <p:nvSpPr>
          <p:cNvPr id="641027" name="Rectangle 3"/>
          <p:cNvSpPr>
            <a:spLocks noChangeArrowheads="1"/>
          </p:cNvSpPr>
          <p:nvPr/>
        </p:nvSpPr>
        <p:spPr bwMode="gray">
          <a:xfrm>
            <a:off x="0" y="6094413"/>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641028" name="Line 4"/>
          <p:cNvSpPr>
            <a:spLocks noChangeShapeType="1"/>
          </p:cNvSpPr>
          <p:nvPr/>
        </p:nvSpPr>
        <p:spPr bwMode="gray">
          <a:xfrm>
            <a:off x="0" y="6092825"/>
            <a:ext cx="9144000" cy="0"/>
          </a:xfrm>
          <a:prstGeom prst="line">
            <a:avLst/>
          </a:prstGeom>
          <a:noFill/>
          <a:ln w="18796" cap="rnd">
            <a:solidFill>
              <a:srgbClr val="666666"/>
            </a:solidFill>
            <a:prstDash val="sysDot"/>
            <a:round/>
            <a:headEnd/>
            <a:tailEnd/>
          </a:ln>
          <a:effectLst/>
        </p:spPr>
        <p:txBody>
          <a:bodyPr wrap="none" anchor="ctr"/>
          <a:lstStyle/>
          <a:p>
            <a:endParaRPr lang="en-US" dirty="0"/>
          </a:p>
        </p:txBody>
      </p:sp>
      <p:sp>
        <p:nvSpPr>
          <p:cNvPr id="641030" name="Line 6"/>
          <p:cNvSpPr>
            <a:spLocks noChangeShapeType="1"/>
          </p:cNvSpPr>
          <p:nvPr/>
        </p:nvSpPr>
        <p:spPr bwMode="gray">
          <a:xfrm>
            <a:off x="4135438" y="6324600"/>
            <a:ext cx="0" cy="304800"/>
          </a:xfrm>
          <a:prstGeom prst="line">
            <a:avLst/>
          </a:prstGeom>
          <a:noFill/>
          <a:ln w="9525">
            <a:solidFill>
              <a:srgbClr val="666666"/>
            </a:solidFill>
            <a:round/>
            <a:headEnd/>
            <a:tailEnd/>
          </a:ln>
          <a:effectLst/>
        </p:spPr>
        <p:txBody>
          <a:bodyPr wrap="none" anchor="ctr"/>
          <a:lstStyle/>
          <a:p>
            <a:endParaRPr lang="en-US" dirty="0"/>
          </a:p>
        </p:txBody>
      </p:sp>
      <p:pic>
        <p:nvPicPr>
          <p:cNvPr id="641031" name="Picture 7" descr="final_logo_registered_CMYK"/>
          <p:cNvPicPr>
            <a:picLocks noChangeAspect="1" noChangeArrowheads="1"/>
          </p:cNvPicPr>
          <p:nvPr/>
        </p:nvPicPr>
        <p:blipFill>
          <a:blip r:embed="rId3" cstate="print">
            <a:clrChange>
              <a:clrFrom>
                <a:srgbClr val="EEEFF1"/>
              </a:clrFrom>
              <a:clrTo>
                <a:srgbClr val="EEEFF1">
                  <a:alpha val="0"/>
                </a:srgbClr>
              </a:clrTo>
            </a:clrChange>
          </a:blip>
          <a:srcRect/>
          <a:stretch>
            <a:fillRect/>
          </a:stretch>
        </p:blipFill>
        <p:spPr bwMode="auto">
          <a:xfrm>
            <a:off x="2781300" y="6157913"/>
            <a:ext cx="1219200" cy="547687"/>
          </a:xfrm>
          <a:prstGeom prst="rect">
            <a:avLst/>
          </a:prstGeom>
          <a:noFill/>
        </p:spPr>
      </p:pic>
      <p:pic>
        <p:nvPicPr>
          <p:cNvPr id="641032" name="Picture 8" descr="avalere_section_02"/>
          <p:cNvPicPr>
            <a:picLocks noChangeAspect="1" noChangeArrowheads="1"/>
          </p:cNvPicPr>
          <p:nvPr/>
        </p:nvPicPr>
        <p:blipFill>
          <a:blip r:embed="rId4" cstate="print"/>
          <a:srcRect/>
          <a:stretch>
            <a:fillRect/>
          </a:stretch>
        </p:blipFill>
        <p:spPr bwMode="auto">
          <a:xfrm>
            <a:off x="3505200" y="1371600"/>
            <a:ext cx="2130425" cy="2163763"/>
          </a:xfrm>
          <a:prstGeom prst="rect">
            <a:avLst/>
          </a:prstGeom>
          <a:noFill/>
        </p:spPr>
      </p:pic>
      <p:sp>
        <p:nvSpPr>
          <p:cNvPr id="641048" name="Text Box 24"/>
          <p:cNvSpPr txBox="1">
            <a:spLocks noChangeArrowheads="1"/>
          </p:cNvSpPr>
          <p:nvPr/>
        </p:nvSpPr>
        <p:spPr bwMode="gray">
          <a:xfrm>
            <a:off x="4200525" y="6248400"/>
            <a:ext cx="2076450" cy="457200"/>
          </a:xfrm>
          <a:prstGeom prst="rect">
            <a:avLst/>
          </a:prstGeom>
          <a:noFill/>
          <a:ln w="9525">
            <a:noFill/>
            <a:miter lim="800000"/>
            <a:headEnd/>
            <a:tailEnd/>
          </a:ln>
          <a:effectLst/>
        </p:spPr>
        <p:txBody>
          <a:bodyPr wrap="none">
            <a:spAutoFit/>
          </a:bodyPr>
          <a:lstStyle/>
          <a:p>
            <a:pPr algn="l" eaLnBrk="0" hangingPunct="0">
              <a:spcBef>
                <a:spcPct val="0"/>
              </a:spcBef>
              <a:buClrTx/>
              <a:buSzTx/>
              <a:buFontTx/>
              <a:buNone/>
            </a:pPr>
            <a:r>
              <a:rPr lang="en-US" sz="1200" dirty="0">
                <a:solidFill>
                  <a:srgbClr val="565656"/>
                </a:solidFill>
              </a:rPr>
              <a:t>The intersection of business</a:t>
            </a:r>
          </a:p>
          <a:p>
            <a:pPr algn="l" eaLnBrk="0" hangingPunct="0">
              <a:spcBef>
                <a:spcPct val="0"/>
              </a:spcBef>
              <a:buClrTx/>
              <a:buSzTx/>
              <a:buFontTx/>
              <a:buNone/>
            </a:pPr>
            <a:r>
              <a:rPr lang="en-US" sz="1200" dirty="0">
                <a:solidFill>
                  <a:srgbClr val="565656"/>
                </a:solidFill>
              </a:rPr>
              <a:t>strategy and public policy</a:t>
            </a:r>
          </a:p>
        </p:txBody>
      </p:sp>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546" y="491320"/>
            <a:ext cx="8511653" cy="590931"/>
          </a:xfrm>
        </p:spPr>
        <p:txBody>
          <a:bodyPr/>
          <a:lstStyle/>
          <a:p>
            <a:r>
              <a:rPr lang="en-US" dirty="0" smtClean="0"/>
              <a:t>Co-Payments Could Constitute a Financial Burden for Low-Income Beneficiaries </a:t>
            </a:r>
            <a:endParaRPr lang="en-US" dirty="0"/>
          </a:p>
        </p:txBody>
      </p:sp>
      <p:sp>
        <p:nvSpPr>
          <p:cNvPr id="3" name="Content Placeholder 2"/>
          <p:cNvSpPr>
            <a:spLocks noGrp="1"/>
          </p:cNvSpPr>
          <p:nvPr>
            <p:ph idx="1"/>
          </p:nvPr>
        </p:nvSpPr>
        <p:spPr>
          <a:xfrm>
            <a:off x="304463" y="1516726"/>
            <a:ext cx="8489950" cy="4494362"/>
          </a:xfrm>
        </p:spPr>
        <p:txBody>
          <a:bodyPr/>
          <a:lstStyle/>
          <a:p>
            <a:pPr lvl="1"/>
            <a:r>
              <a:rPr lang="en-US" sz="2000" dirty="0" smtClean="0">
                <a:solidFill>
                  <a:schemeClr val="tx1"/>
                </a:solidFill>
              </a:rPr>
              <a:t>83 percent of Part B </a:t>
            </a:r>
            <a:r>
              <a:rPr lang="en-US" sz="2000" dirty="0" smtClean="0"/>
              <a:t>home health users who are not dual eligibles do not have </a:t>
            </a:r>
            <a:r>
              <a:rPr lang="en-US" sz="2000" dirty="0" err="1" smtClean="0"/>
              <a:t>Medigap</a:t>
            </a:r>
            <a:r>
              <a:rPr lang="en-US" sz="2000" dirty="0" smtClean="0"/>
              <a:t> coverage, and would have to pay the full co-payment out of pocket </a:t>
            </a:r>
          </a:p>
          <a:p>
            <a:pPr lvl="1"/>
            <a:r>
              <a:rPr lang="en-US" sz="2000" dirty="0" smtClean="0"/>
              <a:t>This group of home health users is predominantly lower-income – 58 percent are below 200 percent of the Federal Poverty Line (FPL), compared to 41 percent of all Medicare beneficiaries</a:t>
            </a:r>
            <a:r>
              <a:rPr lang="en-US" sz="2000" baseline="30000" dirty="0" smtClean="0"/>
              <a:t>1</a:t>
            </a:r>
          </a:p>
          <a:p>
            <a:pPr lvl="1"/>
            <a:r>
              <a:rPr lang="en-US" sz="2000" dirty="0" smtClean="0"/>
              <a:t>The co-payment for three episodes would consume almost 3 percent of annual income for a beneficiary at 150 percent of the FPL, living alone</a:t>
            </a:r>
            <a:endParaRPr lang="en-US" sz="2000" baseline="30000" dirty="0" smtClean="0"/>
          </a:p>
          <a:p>
            <a:pPr lvl="1"/>
            <a:r>
              <a:rPr lang="en-US" sz="2000" dirty="0" smtClean="0"/>
              <a:t>Studies suggest that low-income beneficiaries often perceive co-payments to be a significant financial burden</a:t>
            </a:r>
            <a:r>
              <a:rPr lang="en-US" sz="2000" baseline="30000" dirty="0" smtClean="0"/>
              <a:t>2</a:t>
            </a:r>
            <a:endParaRPr lang="en-US" sz="2000" dirty="0" smtClean="0"/>
          </a:p>
          <a:p>
            <a:pPr lvl="1"/>
            <a:endParaRPr lang="en-US" sz="2000" dirty="0" smtClean="0"/>
          </a:p>
        </p:txBody>
      </p:sp>
      <p:sp>
        <p:nvSpPr>
          <p:cNvPr id="4" name="Text Box 41"/>
          <p:cNvSpPr txBox="1">
            <a:spLocks noChangeArrowheads="1"/>
          </p:cNvSpPr>
          <p:nvPr/>
        </p:nvSpPr>
        <p:spPr bwMode="gray">
          <a:xfrm>
            <a:off x="304800" y="6248400"/>
            <a:ext cx="6477000" cy="369332"/>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baseline="30000" dirty="0" smtClean="0">
                <a:solidFill>
                  <a:schemeClr val="bg2"/>
                </a:solidFill>
              </a:rPr>
              <a:t>1</a:t>
            </a:r>
            <a:r>
              <a:rPr lang="en-US" sz="1000" dirty="0" smtClean="0">
                <a:solidFill>
                  <a:schemeClr val="bg2"/>
                </a:solidFill>
              </a:rPr>
              <a:t>Dual eligibles are excluded from both groups.</a:t>
            </a:r>
          </a:p>
          <a:p>
            <a:pPr algn="l" eaLnBrk="0" hangingPunct="0">
              <a:lnSpc>
                <a:spcPct val="80000"/>
              </a:lnSpc>
              <a:spcBef>
                <a:spcPct val="0"/>
              </a:spcBef>
              <a:buClrTx/>
              <a:buSzTx/>
              <a:buFontTx/>
              <a:buNone/>
            </a:pPr>
            <a:r>
              <a:rPr lang="en-US" sz="1000" baseline="30000" dirty="0" smtClean="0">
                <a:solidFill>
                  <a:schemeClr val="bg2"/>
                </a:solidFill>
              </a:rPr>
              <a:t>2</a:t>
            </a:r>
            <a:r>
              <a:rPr lang="en-US" sz="1000" dirty="0" smtClean="0">
                <a:solidFill>
                  <a:schemeClr val="bg2"/>
                </a:solidFill>
              </a:rPr>
              <a:t>Ku, Leighton, Elaine </a:t>
            </a:r>
            <a:r>
              <a:rPr lang="en-US" sz="1000" dirty="0" err="1" smtClean="0">
                <a:solidFill>
                  <a:schemeClr val="bg2"/>
                </a:solidFill>
              </a:rPr>
              <a:t>Deschamps</a:t>
            </a:r>
            <a:r>
              <a:rPr lang="en-US" sz="1000" dirty="0" smtClean="0">
                <a:solidFill>
                  <a:schemeClr val="bg2"/>
                </a:solidFill>
              </a:rPr>
              <a:t> and Judi </a:t>
            </a:r>
            <a:r>
              <a:rPr lang="en-US" sz="1000" dirty="0" err="1" smtClean="0">
                <a:solidFill>
                  <a:schemeClr val="bg2"/>
                </a:solidFill>
              </a:rPr>
              <a:t>Hilman</a:t>
            </a:r>
            <a:r>
              <a:rPr lang="en-US" sz="1000" dirty="0" smtClean="0">
                <a:solidFill>
                  <a:schemeClr val="bg2"/>
                </a:solidFill>
              </a:rPr>
              <a:t>. “The Effects of Copayments on the Use of Medical Services and Prescription Drugs in Utah’s Medicaid Program.” Center on Budget and Policy Priorities, November 2004.</a:t>
            </a:r>
            <a:endParaRPr lang="en-US" sz="1000" dirty="0">
              <a:solidFill>
                <a:schemeClr val="bg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Rectangle 2"/>
          <p:cNvSpPr>
            <a:spLocks noGrp="1" noChangeArrowheads="1"/>
          </p:cNvSpPr>
          <p:nvPr>
            <p:ph type="title"/>
          </p:nvPr>
        </p:nvSpPr>
        <p:spPr>
          <a:xfrm>
            <a:off x="295836" y="188353"/>
            <a:ext cx="8534400" cy="898708"/>
          </a:xfrm>
          <a:noFill/>
          <a:ln/>
        </p:spPr>
        <p:txBody>
          <a:bodyPr rIns="0"/>
          <a:lstStyle/>
          <a:p>
            <a:r>
              <a:rPr lang="en-US" dirty="0" smtClean="0"/>
              <a:t>Three or More Episodes Would Represent 3-7 Percent of Annual Income for Low-Income Beneficiaries – Comparable to Spending on </a:t>
            </a:r>
            <a:r>
              <a:rPr lang="en-US" dirty="0" smtClean="0"/>
              <a:t>Transportation or </a:t>
            </a:r>
            <a:r>
              <a:rPr lang="en-US" dirty="0" smtClean="0"/>
              <a:t>Clothing</a:t>
            </a:r>
            <a:r>
              <a:rPr lang="en-US" baseline="30000" dirty="0" smtClean="0"/>
              <a:t>1</a:t>
            </a:r>
          </a:p>
        </p:txBody>
      </p:sp>
      <p:graphicFrame>
        <p:nvGraphicFramePr>
          <p:cNvPr id="4" name="Group 85"/>
          <p:cNvGraphicFramePr>
            <a:graphicFrameLocks/>
          </p:cNvGraphicFramePr>
          <p:nvPr/>
        </p:nvGraphicFramePr>
        <p:xfrm>
          <a:off x="327803" y="1474795"/>
          <a:ext cx="8479767" cy="4300022"/>
        </p:xfrm>
        <a:graphic>
          <a:graphicData uri="http://schemas.openxmlformats.org/drawingml/2006/table">
            <a:tbl>
              <a:tblPr/>
              <a:tblGrid>
                <a:gridCol w="1319843"/>
                <a:gridCol w="1052422"/>
                <a:gridCol w="2001329"/>
                <a:gridCol w="2156603"/>
                <a:gridCol w="1949570"/>
              </a:tblGrid>
              <a:tr h="800764">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2"/>
                          </a:solidFill>
                          <a:effectLst/>
                          <a:latin typeface="Arial" charset="0"/>
                        </a:rPr>
                        <a:t>Number of Home Health Episodes</a:t>
                      </a:r>
                    </a:p>
                  </a:txBody>
                  <a:tcPr marT="91440" marB="91440" anchor="b" horzOverflow="overflow">
                    <a:lnL cap="flat">
                      <a:noFill/>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2"/>
                          </a:solidFill>
                          <a:effectLst/>
                          <a:latin typeface="Arial" charset="0"/>
                        </a:rPr>
                        <a:t>Living Arrange-ment</a:t>
                      </a:r>
                    </a:p>
                  </a:txBody>
                  <a:tcPr marT="91440" marB="91440" anchor="b"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2"/>
                          </a:solidFill>
                          <a:effectLst/>
                          <a:latin typeface="Arial" charset="0"/>
                        </a:rPr>
                        <a:t>Co-Pay as Percent of Household Income at 100 Percent FPL</a:t>
                      </a:r>
                    </a:p>
                  </a:txBody>
                  <a:tcPr marT="91440" marB="91440" anchor="b"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2"/>
                          </a:solidFill>
                          <a:effectLst/>
                          <a:latin typeface="Arial" charset="0"/>
                        </a:rPr>
                        <a:t>Co-Pay as Percent of Household Income at 150 Percent FPL</a:t>
                      </a:r>
                    </a:p>
                  </a:txBody>
                  <a:tcPr marT="91440" marB="91440" anchor="b"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cap="flat">
                      <a:noFill/>
                    </a:lnT>
                    <a:lnB>
                      <a:noFill/>
                    </a:lnB>
                    <a:lnTlToBr>
                      <a:noFill/>
                    </a:lnTlToBr>
                    <a:lnBlToTr>
                      <a:noFill/>
                    </a:lnBlToTr>
                    <a:solidFill>
                      <a:srgbClr val="E3E3E3"/>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defRPr/>
                      </a:pPr>
                      <a:r>
                        <a:rPr kumimoji="0" lang="en-US" sz="1400" b="0" i="0" u="none" strike="noStrike" cap="none" normalizeH="0" baseline="0" dirty="0" smtClean="0">
                          <a:ln>
                            <a:noFill/>
                          </a:ln>
                          <a:solidFill>
                            <a:schemeClr val="tx2"/>
                          </a:solidFill>
                          <a:effectLst/>
                          <a:latin typeface="Arial" charset="0"/>
                        </a:rPr>
                        <a:t>Co-Pay as Percent of Household Income at 200 Percent FPL</a:t>
                      </a:r>
                    </a:p>
                  </a:txBody>
                  <a:tcPr marT="91440" marB="91440" anchor="b" horzOverflow="overflow">
                    <a:lnL w="19050" cap="flat" cmpd="sng" algn="ctr">
                      <a:solidFill>
                        <a:schemeClr val="bg2"/>
                      </a:solidFill>
                      <a:prstDash val="sysDot"/>
                      <a:round/>
                      <a:headEnd type="none" w="med" len="med"/>
                      <a:tailEnd type="none" w="med" len="med"/>
                    </a:lnL>
                    <a:lnR cap="flat">
                      <a:noFill/>
                    </a:lnR>
                    <a:lnT cap="flat">
                      <a:noFill/>
                    </a:lnT>
                    <a:lnB>
                      <a:noFill/>
                    </a:lnB>
                    <a:lnTlToBr>
                      <a:noFill/>
                    </a:lnTlToBr>
                    <a:lnBlToTr>
                      <a:noFill/>
                    </a:lnBlToTr>
                    <a:solidFill>
                      <a:srgbClr val="E3E3E3"/>
                    </a:solidFill>
                  </a:tcPr>
                </a:tc>
              </a:tr>
              <a:tr h="385553">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One Episode</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Alone</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1.4% </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0.9%</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0.7%</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DCE0BE"/>
                    </a:solidFill>
                  </a:tcPr>
                </a:tc>
              </a:tr>
              <a:tr h="385553">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2-person</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1.0%</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0.7%</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0.5%</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DCE0BE"/>
                    </a:solidFill>
                  </a:tcPr>
                </a:tc>
              </a:tr>
              <a:tr h="385553">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Two Episodes</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Alone</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2.8%</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1.8%</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1.4%</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C4E0E6"/>
                    </a:solidFill>
                  </a:tcPr>
                </a:tc>
              </a:tr>
              <a:tr h="385553">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2-person</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2.0%</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1.4%</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1.0%</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C4E0E6"/>
                    </a:solidFill>
                  </a:tcPr>
                </a:tc>
              </a:tr>
              <a:tr h="593159">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defRPr/>
                      </a:pPr>
                      <a:r>
                        <a:rPr kumimoji="0" lang="en-US" sz="1400" b="0" i="0" u="none" strike="noStrike" cap="none" normalizeH="0" baseline="0" dirty="0" smtClean="0">
                          <a:ln>
                            <a:noFill/>
                          </a:ln>
                          <a:solidFill>
                            <a:schemeClr val="tx1"/>
                          </a:solidFill>
                          <a:effectLst/>
                          <a:latin typeface="Arial" charset="0"/>
                        </a:rPr>
                        <a:t>Three Episodes</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Alone</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4.1%</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2.8%</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2.1%</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DCE0BE"/>
                    </a:solidFill>
                  </a:tcPr>
                </a:tc>
              </a:tr>
              <a:tr h="427501">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defRPr/>
                      </a:pPr>
                      <a:endParaRPr kumimoji="0" lang="en-US" sz="1400" b="0" i="0" u="none" strike="noStrike" cap="none" normalizeH="0" baseline="0" dirty="0" smtClean="0">
                        <a:ln>
                          <a:noFill/>
                        </a:ln>
                        <a:solidFill>
                          <a:schemeClr val="tx1"/>
                        </a:solidFill>
                        <a:effectLst/>
                        <a:latin typeface="Arial" charset="0"/>
                      </a:endParaRP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2-person</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3.1%</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2.0%</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DCE0BE"/>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1.5%</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DCE0BE"/>
                    </a:solidFill>
                  </a:tcPr>
                </a:tc>
              </a:tr>
              <a:tr h="427501">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defRPr/>
                      </a:pPr>
                      <a:r>
                        <a:rPr kumimoji="0" lang="en-US" sz="1400" b="0" i="0" u="none" strike="noStrike" cap="none" normalizeH="0" baseline="0" dirty="0" smtClean="0">
                          <a:ln>
                            <a:noFill/>
                          </a:ln>
                          <a:solidFill>
                            <a:schemeClr val="tx1"/>
                          </a:solidFill>
                          <a:effectLst/>
                          <a:latin typeface="Arial" charset="0"/>
                        </a:rPr>
                        <a:t>Five Episodes</a:t>
                      </a: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Alone</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6.9%</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4.6%</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3.4%</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C4E0E6"/>
                    </a:solidFill>
                  </a:tcPr>
                </a:tc>
              </a:tr>
              <a:tr h="427501">
                <a:tc>
                  <a:txBody>
                    <a:bodyPr/>
                    <a:lstStyle/>
                    <a:p>
                      <a:pPr marL="0" marR="0" lvl="0" indent="0" algn="l" defTabSz="914400" rtl="0" eaLnBrk="1" fontAlgn="base" latinLnBrk="0" hangingPunct="1">
                        <a:lnSpc>
                          <a:spcPct val="100000"/>
                        </a:lnSpc>
                        <a:spcBef>
                          <a:spcPct val="50000"/>
                        </a:spcBef>
                        <a:spcAft>
                          <a:spcPct val="0"/>
                        </a:spcAft>
                        <a:buClr>
                          <a:schemeClr val="accent2"/>
                        </a:buClr>
                        <a:buSzTx/>
                        <a:buFont typeface="Wingdings" pitchFamily="2" charset="2"/>
                        <a:buNone/>
                        <a:tabLst/>
                        <a:defRPr/>
                      </a:pPr>
                      <a:endParaRPr kumimoji="0" lang="en-US" sz="1400" b="0" i="0" u="none" strike="noStrike" cap="none" normalizeH="0" baseline="0" dirty="0" smtClean="0">
                        <a:ln>
                          <a:noFill/>
                        </a:ln>
                        <a:solidFill>
                          <a:schemeClr val="tx1"/>
                        </a:solidFill>
                        <a:effectLst/>
                        <a:latin typeface="Arial" charset="0"/>
                      </a:endParaRPr>
                    </a:p>
                  </a:txBody>
                  <a:tcPr marT="91440" marB="91440" horzOverflow="overflow">
                    <a:lnL cap="flat">
                      <a:noFill/>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2-person</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5.1%</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3.4%</a:t>
                      </a:r>
                    </a:p>
                  </a:txBody>
                  <a:tcPr marT="91440" marB="91440" horzOverflow="overflow">
                    <a:lnL w="19050" cap="flat" cmpd="sng" algn="ctr">
                      <a:solidFill>
                        <a:schemeClr val="bg2"/>
                      </a:solidFill>
                      <a:prstDash val="sysDot"/>
                      <a:round/>
                      <a:headEnd type="none" w="med" len="med"/>
                      <a:tailEnd type="none" w="med" len="med"/>
                    </a:lnL>
                    <a:lnR w="19050" cap="flat" cmpd="sng" algn="ctr">
                      <a:solidFill>
                        <a:schemeClr val="bg2"/>
                      </a:solidFill>
                      <a:prstDash val="sysDot"/>
                      <a:round/>
                      <a:headEnd type="none" w="med" len="med"/>
                      <a:tailEnd type="none" w="med" len="med"/>
                    </a:lnR>
                    <a:lnT>
                      <a:noFill/>
                    </a:lnT>
                    <a:lnB>
                      <a:noFill/>
                    </a:lnB>
                    <a:lnTlToBr>
                      <a:noFill/>
                    </a:lnTlToBr>
                    <a:lnBlToTr>
                      <a:noFill/>
                    </a:lnBlToTr>
                    <a:solidFill>
                      <a:srgbClr val="C4E0E6"/>
                    </a:solidFill>
                  </a:tcPr>
                </a:tc>
                <a:tc>
                  <a:txBody>
                    <a:bodyPr/>
                    <a:lstStyle/>
                    <a:p>
                      <a:pPr marL="0" marR="0" lvl="0" indent="0" algn="ctr" defTabSz="914400" rtl="0" eaLnBrk="1" fontAlgn="base" latinLnBrk="0" hangingPunct="1">
                        <a:lnSpc>
                          <a:spcPct val="100000"/>
                        </a:lnSpc>
                        <a:spcBef>
                          <a:spcPct val="50000"/>
                        </a:spcBef>
                        <a:spcAft>
                          <a:spcPct val="0"/>
                        </a:spcAft>
                        <a:buClr>
                          <a:schemeClr val="accent2"/>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2.5%</a:t>
                      </a:r>
                    </a:p>
                  </a:txBody>
                  <a:tcPr marT="91440" marB="91440" horzOverflow="overflow">
                    <a:lnL w="19050" cap="flat" cmpd="sng" algn="ctr">
                      <a:solidFill>
                        <a:schemeClr val="bg2"/>
                      </a:solidFill>
                      <a:prstDash val="sysDot"/>
                      <a:round/>
                      <a:headEnd type="none" w="med" len="med"/>
                      <a:tailEnd type="none" w="med" len="med"/>
                    </a:lnL>
                    <a:lnR cap="flat">
                      <a:noFill/>
                    </a:lnR>
                    <a:lnT>
                      <a:noFill/>
                    </a:lnT>
                    <a:lnB>
                      <a:noFill/>
                    </a:lnB>
                    <a:lnTlToBr>
                      <a:noFill/>
                    </a:lnTlToBr>
                    <a:lnBlToTr>
                      <a:noFill/>
                    </a:lnBlToTr>
                    <a:solidFill>
                      <a:srgbClr val="C4E0E6"/>
                    </a:solidFill>
                  </a:tcPr>
                </a:tc>
              </a:tr>
            </a:tbl>
          </a:graphicData>
        </a:graphic>
      </p:graphicFrame>
      <p:sp>
        <p:nvSpPr>
          <p:cNvPr id="5" name="Text Box 41"/>
          <p:cNvSpPr txBox="1">
            <a:spLocks noChangeArrowheads="1"/>
          </p:cNvSpPr>
          <p:nvPr/>
        </p:nvSpPr>
        <p:spPr bwMode="gray">
          <a:xfrm>
            <a:off x="355002" y="6202680"/>
            <a:ext cx="6477000" cy="492443"/>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dirty="0" smtClean="0">
                <a:solidFill>
                  <a:schemeClr val="bg2"/>
                </a:solidFill>
              </a:rPr>
              <a:t>Note: These data were calculated as a percentage of the 2011 Federal Poverty Level for a household of one or two ($10,890 and $14,710, respectively), assuming a $150 per episode co-payment.</a:t>
            </a:r>
          </a:p>
          <a:p>
            <a:pPr algn="l" eaLnBrk="0" hangingPunct="0">
              <a:lnSpc>
                <a:spcPct val="80000"/>
              </a:lnSpc>
              <a:spcBef>
                <a:spcPct val="0"/>
              </a:spcBef>
              <a:buClrTx/>
              <a:buSzTx/>
            </a:pPr>
            <a:r>
              <a:rPr lang="en-US" sz="1000" baseline="30000" dirty="0" smtClean="0">
                <a:solidFill>
                  <a:schemeClr val="bg2"/>
                </a:solidFill>
              </a:rPr>
              <a:t>1</a:t>
            </a:r>
            <a:r>
              <a:rPr lang="en-US" sz="1000" dirty="0" smtClean="0">
                <a:solidFill>
                  <a:schemeClr val="bg2"/>
                </a:solidFill>
              </a:rPr>
              <a:t>Individuals under 65 years old devoted 4.1 percent of annual expenditures to car payments and 3 percent to apparel. Consumer Expenditures in 2008. Bureau of Labor Statistics. U.S. Department of Labor. March 2010.</a:t>
            </a:r>
            <a:endParaRPr lang="en-US" sz="1000" dirty="0">
              <a:solidFill>
                <a:schemeClr val="bg2"/>
              </a:solidFill>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Rectangle 2"/>
          <p:cNvSpPr>
            <a:spLocks noGrp="1" noChangeArrowheads="1"/>
          </p:cNvSpPr>
          <p:nvPr>
            <p:ph type="title"/>
          </p:nvPr>
        </p:nvSpPr>
        <p:spPr>
          <a:xfrm>
            <a:off x="304800" y="484188"/>
            <a:ext cx="8534400" cy="590931"/>
          </a:xfrm>
          <a:noFill/>
        </p:spPr>
        <p:txBody>
          <a:bodyPr rIns="0"/>
          <a:lstStyle/>
          <a:p>
            <a:r>
              <a:rPr lang="en-US" dirty="0" smtClean="0"/>
              <a:t>Home Health Co-Payments Likely to Affect Low-Income, Sicker Medicare Home Health Beneficiaries</a:t>
            </a:r>
            <a:endParaRPr lang="en-US" dirty="0"/>
          </a:p>
        </p:txBody>
      </p:sp>
      <p:sp>
        <p:nvSpPr>
          <p:cNvPr id="644099" name="Rectangle 3"/>
          <p:cNvSpPr>
            <a:spLocks noGrp="1" noChangeArrowheads="1"/>
          </p:cNvSpPr>
          <p:nvPr>
            <p:ph type="body" idx="1"/>
          </p:nvPr>
        </p:nvSpPr>
        <p:spPr>
          <a:xfrm>
            <a:off x="388189" y="1328469"/>
            <a:ext cx="8447505" cy="553998"/>
          </a:xfrm>
          <a:noFill/>
        </p:spPr>
        <p:txBody>
          <a:bodyPr wrap="square" rIns="0" bIns="0">
            <a:spAutoFit/>
          </a:bodyPr>
          <a:lstStyle/>
          <a:p>
            <a:pPr>
              <a:buNone/>
            </a:pPr>
            <a:r>
              <a:rPr lang="en-US" dirty="0" smtClean="0">
                <a:solidFill>
                  <a:schemeClr val="tx1"/>
                </a:solidFill>
              </a:rPr>
              <a:t>	</a:t>
            </a:r>
            <a:r>
              <a:rPr lang="en-US" dirty="0" smtClean="0">
                <a:solidFill>
                  <a:schemeClr val="tx2"/>
                </a:solidFill>
              </a:rPr>
              <a:t>Many low-income beneficiaries are not enrolled in programs that may cover the co-payment, and even those with Medigap may not be protected</a:t>
            </a:r>
            <a:endParaRPr lang="en-US" dirty="0" smtClean="0">
              <a:solidFill>
                <a:schemeClr val="tx1"/>
              </a:solidFill>
            </a:endParaRPr>
          </a:p>
        </p:txBody>
      </p:sp>
      <p:sp>
        <p:nvSpPr>
          <p:cNvPr id="644100" name="Text Box 4"/>
          <p:cNvSpPr txBox="1">
            <a:spLocks noChangeArrowheads="1"/>
          </p:cNvSpPr>
          <p:nvPr/>
        </p:nvSpPr>
        <p:spPr bwMode="gray">
          <a:xfrm>
            <a:off x="304800" y="6182139"/>
            <a:ext cx="6477000" cy="492443"/>
          </a:xfrm>
          <a:prstGeom prst="rect">
            <a:avLst/>
          </a:prstGeom>
          <a:noFill/>
          <a:ln w="9525">
            <a:noFill/>
            <a:miter lim="800000"/>
            <a:headEnd/>
            <a:tailEnd/>
          </a:ln>
          <a:effectLst/>
        </p:spPr>
        <p:txBody>
          <a:bodyPr lIns="0" tIns="0" rIns="0" bIns="0">
            <a:spAutoFit/>
          </a:bodyPr>
          <a:lstStyle/>
          <a:p>
            <a:pPr algn="l" eaLnBrk="0" hangingPunct="0">
              <a:lnSpc>
                <a:spcPct val="80000"/>
              </a:lnSpc>
              <a:spcBef>
                <a:spcPct val="0"/>
              </a:spcBef>
              <a:buClrTx/>
              <a:buSzTx/>
              <a:buFontTx/>
              <a:buNone/>
            </a:pPr>
            <a:r>
              <a:rPr lang="en-US" sz="1000" baseline="30000" dirty="0" smtClean="0">
                <a:solidFill>
                  <a:schemeClr val="bg2"/>
                </a:solidFill>
              </a:rPr>
              <a:t>1.</a:t>
            </a:r>
            <a:r>
              <a:rPr lang="en-US" sz="1000" dirty="0" smtClean="0">
                <a:solidFill>
                  <a:schemeClr val="bg2"/>
                </a:solidFill>
              </a:rPr>
              <a:t>Pezzin, Lilianna E. and Judith D. Kapser. “Medicaid Enrollment among Elderly Medicare Beneficiaries: Individual Determinants, Effects of State Policy, and Impact on Service Use.” </a:t>
            </a:r>
            <a:r>
              <a:rPr lang="en-US" sz="1000" i="1" dirty="0" smtClean="0">
                <a:solidFill>
                  <a:schemeClr val="bg2"/>
                </a:solidFill>
              </a:rPr>
              <a:t>Health Services Research </a:t>
            </a:r>
            <a:r>
              <a:rPr lang="en-US" sz="1000" dirty="0" smtClean="0">
                <a:solidFill>
                  <a:schemeClr val="bg2"/>
                </a:solidFill>
              </a:rPr>
              <a:t>37(4) (2002).</a:t>
            </a:r>
          </a:p>
          <a:p>
            <a:pPr algn="l" eaLnBrk="0" hangingPunct="0">
              <a:lnSpc>
                <a:spcPct val="80000"/>
              </a:lnSpc>
              <a:spcBef>
                <a:spcPct val="0"/>
              </a:spcBef>
              <a:buClrTx/>
              <a:buSzTx/>
              <a:buFontTx/>
              <a:buNone/>
            </a:pPr>
            <a:r>
              <a:rPr lang="en-US" sz="1000" baseline="30000" dirty="0" smtClean="0">
                <a:solidFill>
                  <a:schemeClr val="bg2"/>
                </a:solidFill>
              </a:rPr>
              <a:t>2.</a:t>
            </a:r>
            <a:r>
              <a:rPr lang="en-US" sz="1000" dirty="0" smtClean="0">
                <a:solidFill>
                  <a:schemeClr val="bg2"/>
                </a:solidFill>
              </a:rPr>
              <a:t>Haber, Susan G., Walter Adamache, Edith G. Walsh, Sonja Hoover and Anupa Bir. “Evaluation of Qualified Medicare Beneficiary (QMB) and Specified Low-Income Medicare Beneficiary (SLMB) Programs.” RTI, 2003.</a:t>
            </a:r>
            <a:endParaRPr lang="en-US" sz="1000" dirty="0">
              <a:solidFill>
                <a:schemeClr val="bg2"/>
              </a:solidFill>
            </a:endParaRPr>
          </a:p>
        </p:txBody>
      </p:sp>
      <p:sp>
        <p:nvSpPr>
          <p:cNvPr id="7" name="Rectangle 4"/>
          <p:cNvSpPr>
            <a:spLocks noChangeArrowheads="1"/>
          </p:cNvSpPr>
          <p:nvPr/>
        </p:nvSpPr>
        <p:spPr bwMode="gray">
          <a:xfrm>
            <a:off x="3243532" y="2070340"/>
            <a:ext cx="2674188" cy="2027206"/>
          </a:xfrm>
          <a:prstGeom prst="rect">
            <a:avLst/>
          </a:prstGeom>
          <a:solidFill>
            <a:schemeClr val="hlink"/>
          </a:solidFill>
          <a:ln w="9525">
            <a:noFill/>
            <a:miter lim="800000"/>
            <a:headEnd/>
            <a:tailEnd/>
          </a:ln>
          <a:effectLst/>
        </p:spPr>
        <p:txBody>
          <a:bodyPr wrap="none" anchor="ctr"/>
          <a:lstStyle/>
          <a:p>
            <a:endParaRPr lang="en-US" dirty="0"/>
          </a:p>
        </p:txBody>
      </p:sp>
      <p:sp>
        <p:nvSpPr>
          <p:cNvPr id="9" name="Text Box 10"/>
          <p:cNvSpPr txBox="1">
            <a:spLocks noChangeArrowheads="1"/>
          </p:cNvSpPr>
          <p:nvPr/>
        </p:nvSpPr>
        <p:spPr bwMode="gray">
          <a:xfrm>
            <a:off x="2097088" y="4743450"/>
            <a:ext cx="609600" cy="336550"/>
          </a:xfrm>
          <a:prstGeom prst="rect">
            <a:avLst/>
          </a:prstGeom>
          <a:noFill/>
          <a:ln w="9525">
            <a:noFill/>
            <a:miter lim="800000"/>
            <a:headEnd/>
            <a:tailEnd/>
          </a:ln>
          <a:effectLst/>
        </p:spPr>
        <p:txBody>
          <a:bodyPr>
            <a:spAutoFit/>
          </a:bodyPr>
          <a:lstStyle/>
          <a:p>
            <a:pPr algn="l">
              <a:buClrTx/>
              <a:buSzTx/>
              <a:buFontTx/>
              <a:buNone/>
            </a:pPr>
            <a:r>
              <a:rPr lang="en-US" sz="1600" b="1" dirty="0">
                <a:solidFill>
                  <a:schemeClr val="bg1"/>
                </a:solidFill>
              </a:rPr>
              <a:t>25%</a:t>
            </a:r>
          </a:p>
        </p:txBody>
      </p:sp>
      <p:sp>
        <p:nvSpPr>
          <p:cNvPr id="16" name="Text Box 22"/>
          <p:cNvSpPr txBox="1">
            <a:spLocks noChangeArrowheads="1"/>
          </p:cNvSpPr>
          <p:nvPr/>
        </p:nvSpPr>
        <p:spPr bwMode="gray">
          <a:xfrm>
            <a:off x="3278038" y="2061714"/>
            <a:ext cx="2596550" cy="1708160"/>
          </a:xfrm>
          <a:prstGeom prst="rect">
            <a:avLst/>
          </a:prstGeom>
          <a:noFill/>
          <a:ln w="9525">
            <a:noFill/>
            <a:miter lim="800000"/>
            <a:headEnd/>
            <a:tailEnd/>
          </a:ln>
          <a:effectLst/>
        </p:spPr>
        <p:txBody>
          <a:bodyPr wrap="square">
            <a:spAutoFit/>
          </a:bodyPr>
          <a:lstStyle/>
          <a:p>
            <a:pPr>
              <a:buClrTx/>
              <a:buSzTx/>
              <a:buFontTx/>
              <a:buNone/>
            </a:pPr>
            <a:r>
              <a:rPr lang="en-US" dirty="0" smtClean="0">
                <a:solidFill>
                  <a:schemeClr val="bg1"/>
                </a:solidFill>
              </a:rPr>
              <a:t>Medicare Savings Programs</a:t>
            </a:r>
          </a:p>
          <a:p>
            <a:pPr>
              <a:buClrTx/>
              <a:buSzTx/>
              <a:buFontTx/>
              <a:buNone/>
            </a:pPr>
            <a:r>
              <a:rPr lang="en-US" dirty="0" smtClean="0">
                <a:solidFill>
                  <a:schemeClr val="bg1"/>
                </a:solidFill>
              </a:rPr>
              <a:t>One-third of eligible Medicare beneficiaries are not enrolled in the Qualified Medicare Beneficiary (QMB) program, which covers Medicare cost-sharing requirements</a:t>
            </a:r>
            <a:r>
              <a:rPr lang="en-US" baseline="30000" dirty="0" smtClean="0">
                <a:solidFill>
                  <a:schemeClr val="bg1"/>
                </a:solidFill>
              </a:rPr>
              <a:t>2</a:t>
            </a:r>
            <a:endParaRPr lang="en-US" baseline="30000" dirty="0">
              <a:solidFill>
                <a:schemeClr val="bg1"/>
              </a:solidFill>
            </a:endParaRPr>
          </a:p>
        </p:txBody>
      </p:sp>
      <p:sp>
        <p:nvSpPr>
          <p:cNvPr id="17" name="Rectangle 23"/>
          <p:cNvSpPr>
            <a:spLocks noChangeArrowheads="1"/>
          </p:cNvSpPr>
          <p:nvPr/>
        </p:nvSpPr>
        <p:spPr bwMode="gray">
          <a:xfrm>
            <a:off x="5960853" y="2070339"/>
            <a:ext cx="2631057" cy="2027208"/>
          </a:xfrm>
          <a:prstGeom prst="rect">
            <a:avLst/>
          </a:prstGeom>
          <a:solidFill>
            <a:srgbClr val="E1D65B"/>
          </a:solidFill>
          <a:ln w="9525">
            <a:noFill/>
            <a:miter lim="800000"/>
            <a:headEnd/>
            <a:tailEnd/>
          </a:ln>
          <a:effectLst/>
        </p:spPr>
        <p:txBody>
          <a:bodyPr wrap="none" anchor="ctr"/>
          <a:lstStyle/>
          <a:p>
            <a:endParaRPr lang="en-US" dirty="0"/>
          </a:p>
        </p:txBody>
      </p:sp>
      <p:sp>
        <p:nvSpPr>
          <p:cNvPr id="18" name="Rectangle 24"/>
          <p:cNvSpPr>
            <a:spLocks noChangeArrowheads="1"/>
          </p:cNvSpPr>
          <p:nvPr/>
        </p:nvSpPr>
        <p:spPr bwMode="gray">
          <a:xfrm>
            <a:off x="534840" y="2070340"/>
            <a:ext cx="2648310" cy="2027205"/>
          </a:xfrm>
          <a:prstGeom prst="rect">
            <a:avLst/>
          </a:prstGeom>
          <a:solidFill>
            <a:srgbClr val="E1D65B"/>
          </a:solidFill>
          <a:ln w="9525">
            <a:noFill/>
            <a:miter lim="800000"/>
            <a:headEnd/>
            <a:tailEnd/>
          </a:ln>
          <a:effectLst/>
        </p:spPr>
        <p:txBody>
          <a:bodyPr wrap="none" anchor="ctr"/>
          <a:lstStyle/>
          <a:p>
            <a:endParaRPr lang="en-US" dirty="0"/>
          </a:p>
        </p:txBody>
      </p:sp>
      <p:sp>
        <p:nvSpPr>
          <p:cNvPr id="26" name="TextBox 25"/>
          <p:cNvSpPr txBox="1"/>
          <p:nvPr/>
        </p:nvSpPr>
        <p:spPr>
          <a:xfrm>
            <a:off x="6021238" y="2096218"/>
            <a:ext cx="2527539" cy="1923604"/>
          </a:xfrm>
          <a:prstGeom prst="rect">
            <a:avLst/>
          </a:prstGeom>
          <a:noFill/>
        </p:spPr>
        <p:txBody>
          <a:bodyPr wrap="square" rtlCol="0">
            <a:spAutoFit/>
          </a:bodyPr>
          <a:lstStyle/>
          <a:p>
            <a:r>
              <a:rPr lang="en-US" dirty="0" smtClean="0"/>
              <a:t>Medigap</a:t>
            </a:r>
          </a:p>
          <a:p>
            <a:r>
              <a:rPr lang="en-US" dirty="0" smtClean="0"/>
              <a:t>Only 17 percent of Part B home health users have coverage. Some existing Medigap plans do not cover co-payments; the extent to which these co-payments would be covered is unclear</a:t>
            </a:r>
          </a:p>
        </p:txBody>
      </p:sp>
      <p:sp>
        <p:nvSpPr>
          <p:cNvPr id="27" name="TextBox 26"/>
          <p:cNvSpPr txBox="1"/>
          <p:nvPr/>
        </p:nvSpPr>
        <p:spPr>
          <a:xfrm>
            <a:off x="603849" y="2113471"/>
            <a:ext cx="2587585" cy="1708160"/>
          </a:xfrm>
          <a:prstGeom prst="rect">
            <a:avLst/>
          </a:prstGeom>
          <a:noFill/>
        </p:spPr>
        <p:txBody>
          <a:bodyPr wrap="square" rtlCol="0">
            <a:spAutoFit/>
          </a:bodyPr>
          <a:lstStyle/>
          <a:p>
            <a:r>
              <a:rPr lang="en-US" dirty="0" smtClean="0"/>
              <a:t>Medicaid</a:t>
            </a:r>
          </a:p>
          <a:p>
            <a:r>
              <a:rPr lang="en-US" dirty="0" smtClean="0"/>
              <a:t>More than half of eligible, community-dwelling beneficiaries are not enrolled.</a:t>
            </a:r>
            <a:r>
              <a:rPr lang="en-US" baseline="30000" dirty="0" smtClean="0"/>
              <a:t>1</a:t>
            </a:r>
            <a:r>
              <a:rPr lang="en-US" dirty="0" smtClean="0"/>
              <a:t> These beneficiaries are the poorest and least likely to be able to afford a co-payment</a:t>
            </a:r>
            <a:endParaRPr lang="en-US" dirty="0"/>
          </a:p>
        </p:txBody>
      </p:sp>
      <p:sp>
        <p:nvSpPr>
          <p:cNvPr id="34" name="Rectangle 33"/>
          <p:cNvSpPr>
            <a:spLocks noChangeArrowheads="1"/>
          </p:cNvSpPr>
          <p:nvPr/>
        </p:nvSpPr>
        <p:spPr bwMode="gray">
          <a:xfrm>
            <a:off x="526211" y="5187353"/>
            <a:ext cx="8074326" cy="726353"/>
          </a:xfrm>
          <a:prstGeom prst="rect">
            <a:avLst/>
          </a:prstGeom>
          <a:solidFill>
            <a:srgbClr val="C4E0E6"/>
          </a:solidFill>
          <a:ln w="9525">
            <a:noFill/>
            <a:miter lim="800000"/>
            <a:headEnd/>
            <a:tailEnd/>
          </a:ln>
          <a:effectLst/>
        </p:spPr>
        <p:txBody>
          <a:bodyPr wrap="square" lIns="137160" tIns="91440" bIns="91440">
            <a:spAutoFit/>
          </a:bodyPr>
          <a:lstStyle/>
          <a:p>
            <a:pPr eaLnBrk="0" hangingPunct="0">
              <a:lnSpc>
                <a:spcPct val="110000"/>
              </a:lnSpc>
              <a:spcBef>
                <a:spcPct val="45000"/>
              </a:spcBef>
              <a:spcAft>
                <a:spcPct val="45000"/>
              </a:spcAft>
              <a:buClrTx/>
              <a:buSzTx/>
              <a:buFontTx/>
              <a:buNone/>
              <a:tabLst>
                <a:tab pos="1489075" algn="r"/>
                <a:tab pos="1606550" algn="r"/>
              </a:tabLst>
            </a:pPr>
            <a:r>
              <a:rPr lang="en-US" sz="1600" b="1" dirty="0" smtClean="0">
                <a:solidFill>
                  <a:schemeClr val="tx2"/>
                </a:solidFill>
                <a:ea typeface="ＭＳ Ｐゴシック" pitchFamily="34" charset="-128"/>
              </a:rPr>
              <a:t>If beneficiaries with low income and/or in poor health forgo needed care, </a:t>
            </a:r>
            <a:r>
              <a:rPr lang="en-US" sz="1600" b="1" i="1" dirty="0" smtClean="0">
                <a:solidFill>
                  <a:schemeClr val="tx2"/>
                </a:solidFill>
                <a:ea typeface="ＭＳ Ｐゴシック" pitchFamily="34" charset="-128"/>
              </a:rPr>
              <a:t>both adverse health events and inpatient costs could increase </a:t>
            </a:r>
          </a:p>
        </p:txBody>
      </p:sp>
      <p:sp>
        <p:nvSpPr>
          <p:cNvPr id="35" name="TextBox 34"/>
          <p:cNvSpPr txBox="1"/>
          <p:nvPr/>
        </p:nvSpPr>
        <p:spPr>
          <a:xfrm>
            <a:off x="526211" y="4209690"/>
            <a:ext cx="7237563" cy="830997"/>
          </a:xfrm>
          <a:prstGeom prst="rect">
            <a:avLst/>
          </a:prstGeom>
          <a:noFill/>
        </p:spPr>
        <p:txBody>
          <a:bodyPr wrap="square" rtlCol="0">
            <a:spAutoFit/>
          </a:bodyPr>
          <a:lstStyle/>
          <a:p>
            <a:pPr algn="l"/>
            <a:r>
              <a:rPr lang="en-US" sz="1600" dirty="0" smtClean="0">
                <a:solidFill>
                  <a:schemeClr val="tx2"/>
                </a:solidFill>
              </a:rPr>
              <a:t>The remaining 83 percent of these non-dual eligible home health users will be subject to the full co-payment; these beneficiaries are disproportionately low-income, in poor health, and living alone, putting them at risk of health decline</a:t>
            </a:r>
            <a:endParaRPr lang="en-US" sz="1600" dirty="0">
              <a:solidFill>
                <a:schemeClr val="tx2"/>
              </a:solidFill>
            </a:endParaRPr>
          </a:p>
        </p:txBody>
      </p:sp>
      <p:sp>
        <p:nvSpPr>
          <p:cNvPr id="37" name="Bent-Up Arrow 36"/>
          <p:cNvSpPr/>
          <p:nvPr/>
        </p:nvSpPr>
        <p:spPr bwMode="auto">
          <a:xfrm rot="16200000" flipH="1">
            <a:off x="7766610" y="3988406"/>
            <a:ext cx="634205" cy="999145"/>
          </a:xfrm>
          <a:prstGeom prst="bentUpArrow">
            <a:avLst>
              <a:gd name="adj1" fmla="val 25000"/>
              <a:gd name="adj2" fmla="val 25000"/>
              <a:gd name="adj3" fmla="val 25000"/>
            </a:avLst>
          </a:prstGeom>
          <a:solidFill>
            <a:srgbClr val="0077AE"/>
          </a:solidFill>
          <a:ln w="6350" cap="flat" cmpd="sng" algn="ctr">
            <a:solidFill>
              <a:schemeClr val="bg2"/>
            </a:solidFill>
            <a:prstDash val="solid"/>
            <a:round/>
            <a:headEnd type="none" w="med" len="med"/>
            <a:tailEnd type="none" w="med" len="med"/>
          </a:ln>
          <a:effectLst/>
        </p:spPr>
        <p:txBody>
          <a:bodyPr vert="horz" wrap="square" lIns="0" tIns="0" rIns="0" bIns="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pPr>
            <a:endParaRPr kumimoji="0" lang="en-US" sz="1400" b="0" i="0" u="none" strike="noStrike" cap="none" normalizeH="0" baseline="0" dirty="0" smtClean="0">
              <a:ln>
                <a:noFill/>
              </a:ln>
              <a:solidFill>
                <a:schemeClr val="tx1"/>
              </a:solidFill>
              <a:effectLst/>
              <a:latin typeface="Arial" charset="0"/>
              <a:ea typeface="Arial Unicode MS" pitchFamily="34" charset="-128"/>
              <a:cs typeface="Arial Unicode MS" pitchFamily="34" charset="-128"/>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5410" name="Rectangle 2"/>
          <p:cNvSpPr>
            <a:spLocks noGrp="1" noChangeArrowheads="1"/>
          </p:cNvSpPr>
          <p:nvPr>
            <p:ph type="ctrTitle" idx="4294967295"/>
          </p:nvPr>
        </p:nvSpPr>
        <p:spPr>
          <a:xfrm>
            <a:off x="1909483" y="3648184"/>
            <a:ext cx="5342964" cy="898708"/>
          </a:xfrm>
          <a:noFill/>
          <a:ln/>
        </p:spPr>
        <p:txBody>
          <a:bodyPr/>
          <a:lstStyle/>
          <a:p>
            <a:pPr algn="ctr"/>
            <a:r>
              <a:rPr lang="en-US" dirty="0" smtClean="0"/>
              <a:t>Profile of Part B Home Health Users Who Would be Subject to the </a:t>
            </a:r>
            <a:r>
              <a:rPr lang="en-US" dirty="0" smtClean="0"/>
              <a:t/>
            </a:r>
            <a:br>
              <a:rPr lang="en-US" dirty="0" smtClean="0"/>
            </a:br>
            <a:r>
              <a:rPr lang="en-US" dirty="0" smtClean="0"/>
              <a:t>Co</a:t>
            </a:r>
            <a:r>
              <a:rPr lang="en-US" dirty="0" smtClean="0"/>
              <a:t>-Payment</a:t>
            </a:r>
            <a:endParaRPr lang="en-US" sz="3200" dirty="0"/>
          </a:p>
        </p:txBody>
      </p:sp>
      <p:sp>
        <p:nvSpPr>
          <p:cNvPr id="785411" name="Rectangle 3"/>
          <p:cNvSpPr>
            <a:spLocks noChangeArrowheads="1"/>
          </p:cNvSpPr>
          <p:nvPr/>
        </p:nvSpPr>
        <p:spPr bwMode="gray">
          <a:xfrm>
            <a:off x="0" y="6094413"/>
            <a:ext cx="9144000" cy="762000"/>
          </a:xfrm>
          <a:prstGeom prst="rect">
            <a:avLst/>
          </a:prstGeom>
          <a:solidFill>
            <a:srgbClr val="E3E3E3"/>
          </a:solidFill>
          <a:ln w="9525">
            <a:noFill/>
            <a:miter lim="800000"/>
            <a:headEnd/>
            <a:tailEnd/>
          </a:ln>
          <a:effectLst/>
        </p:spPr>
        <p:txBody>
          <a:bodyPr anchor="ctr">
            <a:spAutoFit/>
          </a:bodyPr>
          <a:lstStyle/>
          <a:p>
            <a:endParaRPr lang="en-US" dirty="0"/>
          </a:p>
        </p:txBody>
      </p:sp>
      <p:sp>
        <p:nvSpPr>
          <p:cNvPr id="785412" name="Line 4"/>
          <p:cNvSpPr>
            <a:spLocks noChangeShapeType="1"/>
          </p:cNvSpPr>
          <p:nvPr/>
        </p:nvSpPr>
        <p:spPr bwMode="gray">
          <a:xfrm>
            <a:off x="0" y="6092825"/>
            <a:ext cx="9144000" cy="0"/>
          </a:xfrm>
          <a:prstGeom prst="line">
            <a:avLst/>
          </a:prstGeom>
          <a:noFill/>
          <a:ln w="18796" cap="rnd">
            <a:solidFill>
              <a:srgbClr val="666666"/>
            </a:solidFill>
            <a:prstDash val="sysDot"/>
            <a:round/>
            <a:headEnd/>
            <a:tailEnd/>
          </a:ln>
          <a:effectLst/>
        </p:spPr>
        <p:txBody>
          <a:bodyPr wrap="none" anchor="ctr"/>
          <a:lstStyle/>
          <a:p>
            <a:endParaRPr lang="en-US" dirty="0"/>
          </a:p>
        </p:txBody>
      </p:sp>
      <p:sp>
        <p:nvSpPr>
          <p:cNvPr id="785413" name="Text Box 5"/>
          <p:cNvSpPr txBox="1">
            <a:spLocks noChangeArrowheads="1"/>
          </p:cNvSpPr>
          <p:nvPr/>
        </p:nvSpPr>
        <p:spPr bwMode="gray">
          <a:xfrm>
            <a:off x="4200525" y="6248400"/>
            <a:ext cx="2076450" cy="457200"/>
          </a:xfrm>
          <a:prstGeom prst="rect">
            <a:avLst/>
          </a:prstGeom>
          <a:noFill/>
          <a:ln w="9525">
            <a:noFill/>
            <a:miter lim="800000"/>
            <a:headEnd/>
            <a:tailEnd/>
          </a:ln>
          <a:effectLst/>
        </p:spPr>
        <p:txBody>
          <a:bodyPr wrap="none">
            <a:spAutoFit/>
          </a:bodyPr>
          <a:lstStyle/>
          <a:p>
            <a:pPr algn="l" eaLnBrk="0" hangingPunct="0">
              <a:spcBef>
                <a:spcPct val="0"/>
              </a:spcBef>
              <a:buClrTx/>
              <a:buSzTx/>
              <a:buFontTx/>
              <a:buNone/>
            </a:pPr>
            <a:r>
              <a:rPr lang="en-US" sz="1200" dirty="0">
                <a:solidFill>
                  <a:srgbClr val="565656"/>
                </a:solidFill>
              </a:rPr>
              <a:t>The intersection of business</a:t>
            </a:r>
          </a:p>
          <a:p>
            <a:pPr algn="l" eaLnBrk="0" hangingPunct="0">
              <a:spcBef>
                <a:spcPct val="0"/>
              </a:spcBef>
              <a:buClrTx/>
              <a:buSzTx/>
              <a:buFontTx/>
              <a:buNone/>
            </a:pPr>
            <a:r>
              <a:rPr lang="en-US" sz="1200" dirty="0">
                <a:solidFill>
                  <a:srgbClr val="565656"/>
                </a:solidFill>
              </a:rPr>
              <a:t>strategy and public policy</a:t>
            </a:r>
          </a:p>
        </p:txBody>
      </p:sp>
      <p:sp>
        <p:nvSpPr>
          <p:cNvPr id="785414" name="Line 6"/>
          <p:cNvSpPr>
            <a:spLocks noChangeShapeType="1"/>
          </p:cNvSpPr>
          <p:nvPr/>
        </p:nvSpPr>
        <p:spPr bwMode="gray">
          <a:xfrm>
            <a:off x="4135438" y="6324600"/>
            <a:ext cx="0" cy="304800"/>
          </a:xfrm>
          <a:prstGeom prst="line">
            <a:avLst/>
          </a:prstGeom>
          <a:noFill/>
          <a:ln w="9525">
            <a:solidFill>
              <a:srgbClr val="666666"/>
            </a:solidFill>
            <a:round/>
            <a:headEnd/>
            <a:tailEnd/>
          </a:ln>
          <a:effectLst/>
        </p:spPr>
        <p:txBody>
          <a:bodyPr wrap="none" anchor="ctr"/>
          <a:lstStyle/>
          <a:p>
            <a:endParaRPr lang="en-US" dirty="0"/>
          </a:p>
        </p:txBody>
      </p:sp>
      <p:pic>
        <p:nvPicPr>
          <p:cNvPr id="785415" name="Picture 7" descr="final_logo_registered_CMYK"/>
          <p:cNvPicPr>
            <a:picLocks noChangeAspect="1" noChangeArrowheads="1"/>
          </p:cNvPicPr>
          <p:nvPr/>
        </p:nvPicPr>
        <p:blipFill>
          <a:blip r:embed="rId3" cstate="print">
            <a:clrChange>
              <a:clrFrom>
                <a:srgbClr val="EEEFF1"/>
              </a:clrFrom>
              <a:clrTo>
                <a:srgbClr val="EEEFF1">
                  <a:alpha val="0"/>
                </a:srgbClr>
              </a:clrTo>
            </a:clrChange>
          </a:blip>
          <a:srcRect/>
          <a:stretch>
            <a:fillRect/>
          </a:stretch>
        </p:blipFill>
        <p:spPr bwMode="auto">
          <a:xfrm>
            <a:off x="2781300" y="6157913"/>
            <a:ext cx="1219200" cy="547687"/>
          </a:xfrm>
          <a:prstGeom prst="rect">
            <a:avLst/>
          </a:prstGeom>
          <a:noFill/>
        </p:spPr>
      </p:pic>
      <p:pic>
        <p:nvPicPr>
          <p:cNvPr id="785416" name="Picture 8" descr="PP_divider_02"/>
          <p:cNvPicPr>
            <a:picLocks noChangeAspect="1" noChangeArrowheads="1"/>
          </p:cNvPicPr>
          <p:nvPr/>
        </p:nvPicPr>
        <p:blipFill>
          <a:blip r:embed="rId4" cstate="print"/>
          <a:srcRect/>
          <a:stretch>
            <a:fillRect/>
          </a:stretch>
        </p:blipFill>
        <p:spPr bwMode="auto">
          <a:xfrm>
            <a:off x="3506788" y="1371600"/>
            <a:ext cx="2130425" cy="2160588"/>
          </a:xfrm>
          <a:prstGeom prst="rect">
            <a:avLst/>
          </a:prstGeom>
          <a:noFill/>
        </p:spPr>
      </p:pic>
    </p:spTree>
  </p:cSld>
  <p:clrMapOvr>
    <a:masterClrMapping/>
  </p:clrMapOvr>
  <p:transition xmlns:p14="http://schemas.microsoft.com/office/powerpoint/2010/main">
    <p:wipe dir="r"/>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Avalere Health LLC">
  <a:themeElements>
    <a:clrScheme name="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fontScheme name="Avalere Health LL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clrMap bg1="lt1" tx1="dk1" bg2="lt2" tx2="dk2" accent1="accent1" accent2="accent2" accent3="accent3" accent4="accent4" accent5="accent5" accent6="accent6" hlink="hlink" folHlink="folHlink"/>
    </a:extraClrScheme>
    <a:extraClrScheme>
      <a:clrScheme name="Avalere Health LLC 2">
        <a:dk1>
          <a:srgbClr val="000000"/>
        </a:dk1>
        <a:lt1>
          <a:srgbClr val="FFFFFF"/>
        </a:lt1>
        <a:dk2>
          <a:srgbClr val="A83925"/>
        </a:dk2>
        <a:lt2>
          <a:srgbClr val="E1D65B"/>
        </a:lt2>
        <a:accent1>
          <a:srgbClr val="0077AE"/>
        </a:accent1>
        <a:accent2>
          <a:srgbClr val="DF930B"/>
        </a:accent2>
        <a:accent3>
          <a:srgbClr val="FFFFFF"/>
        </a:accent3>
        <a:accent4>
          <a:srgbClr val="000000"/>
        </a:accent4>
        <a:accent5>
          <a:srgbClr val="AABDD3"/>
        </a:accent5>
        <a:accent6>
          <a:srgbClr val="CA8509"/>
        </a:accent6>
        <a:hlink>
          <a:srgbClr val="B2C23E"/>
        </a:hlink>
        <a:folHlink>
          <a:srgbClr val="3FA9C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valere Health LLC">
  <a:themeElements>
    <a:clrScheme name="1_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fontScheme name="1_Avalere Health LLC">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1_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clrMap bg1="lt1" tx1="dk1" bg2="lt2" tx2="dk2" accent1="accent1" accent2="accent2" accent3="accent3" accent4="accent4" accent5="accent5" accent6="accent6" hlink="hlink" folHlink="folHlink"/>
    </a:extraClrScheme>
    <a:extraClrScheme>
      <a:clrScheme name="1_Avalere Health LLC 2">
        <a:dk1>
          <a:srgbClr val="000000"/>
        </a:dk1>
        <a:lt1>
          <a:srgbClr val="FFFFFF"/>
        </a:lt1>
        <a:dk2>
          <a:srgbClr val="A83925"/>
        </a:dk2>
        <a:lt2>
          <a:srgbClr val="E1D65B"/>
        </a:lt2>
        <a:accent1>
          <a:srgbClr val="0077AE"/>
        </a:accent1>
        <a:accent2>
          <a:srgbClr val="DF930B"/>
        </a:accent2>
        <a:accent3>
          <a:srgbClr val="FFFFFF"/>
        </a:accent3>
        <a:accent4>
          <a:srgbClr val="000000"/>
        </a:accent4>
        <a:accent5>
          <a:srgbClr val="AABDD3"/>
        </a:accent5>
        <a:accent6>
          <a:srgbClr val="CA8509"/>
        </a:accent6>
        <a:hlink>
          <a:srgbClr val="B2C23E"/>
        </a:hlink>
        <a:folHlink>
          <a:srgbClr val="3FA9C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Avalere Health LLC">
  <a:themeElements>
    <a:clrScheme name="2_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fontScheme name="2_Avalere Health LLC">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2_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clrMap bg1="lt1" tx1="dk1" bg2="lt2" tx2="dk2" accent1="accent1" accent2="accent2" accent3="accent3" accent4="accent4" accent5="accent5" accent6="accent6" hlink="hlink" folHlink="folHlink"/>
    </a:extraClrScheme>
    <a:extraClrScheme>
      <a:clrScheme name="2_Avalere Health LLC 2">
        <a:dk1>
          <a:srgbClr val="000000"/>
        </a:dk1>
        <a:lt1>
          <a:srgbClr val="FFFFFF"/>
        </a:lt1>
        <a:dk2>
          <a:srgbClr val="A83925"/>
        </a:dk2>
        <a:lt2>
          <a:srgbClr val="E1D65B"/>
        </a:lt2>
        <a:accent1>
          <a:srgbClr val="0077AE"/>
        </a:accent1>
        <a:accent2>
          <a:srgbClr val="DF930B"/>
        </a:accent2>
        <a:accent3>
          <a:srgbClr val="FFFFFF"/>
        </a:accent3>
        <a:accent4>
          <a:srgbClr val="000000"/>
        </a:accent4>
        <a:accent5>
          <a:srgbClr val="AABDD3"/>
        </a:accent5>
        <a:accent6>
          <a:srgbClr val="CA8509"/>
        </a:accent6>
        <a:hlink>
          <a:srgbClr val="B2C23E"/>
        </a:hlink>
        <a:folHlink>
          <a:srgbClr val="3FA9C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Avalere Health LLC">
  <a:themeElements>
    <a:clrScheme name="3_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fontScheme name="3_Avalere Health LLC">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3_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clrMap bg1="lt1" tx1="dk1" bg2="lt2" tx2="dk2" accent1="accent1" accent2="accent2" accent3="accent3" accent4="accent4" accent5="accent5" accent6="accent6" hlink="hlink" folHlink="folHlink"/>
    </a:extraClrScheme>
    <a:extraClrScheme>
      <a:clrScheme name="3_Avalere Health LLC 2">
        <a:dk1>
          <a:srgbClr val="000000"/>
        </a:dk1>
        <a:lt1>
          <a:srgbClr val="FFFFFF"/>
        </a:lt1>
        <a:dk2>
          <a:srgbClr val="A83925"/>
        </a:dk2>
        <a:lt2>
          <a:srgbClr val="E1D65B"/>
        </a:lt2>
        <a:accent1>
          <a:srgbClr val="0077AE"/>
        </a:accent1>
        <a:accent2>
          <a:srgbClr val="DF930B"/>
        </a:accent2>
        <a:accent3>
          <a:srgbClr val="FFFFFF"/>
        </a:accent3>
        <a:accent4>
          <a:srgbClr val="000000"/>
        </a:accent4>
        <a:accent5>
          <a:srgbClr val="AABDD3"/>
        </a:accent5>
        <a:accent6>
          <a:srgbClr val="CA8509"/>
        </a:accent6>
        <a:hlink>
          <a:srgbClr val="B2C23E"/>
        </a:hlink>
        <a:folHlink>
          <a:srgbClr val="3FA9C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Avalere Health LLC">
  <a:themeElements>
    <a:clrScheme name="4_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fontScheme name="4_Avalere Health LLC">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spDef>
    <a:lnDef>
      <a:spPr bwMode="auto">
        <a:xfrm>
          <a:off x="0" y="0"/>
          <a:ext cx="1" cy="1"/>
        </a:xfrm>
        <a:custGeom>
          <a:avLst/>
          <a:gdLst/>
          <a:ahLst/>
          <a:cxnLst/>
          <a:rect l="0" t="0" r="0" b="0"/>
          <a:pathLst/>
        </a:custGeom>
        <a:solidFill>
          <a:schemeClr val="accent1"/>
        </a:solidFill>
        <a:ln w="6350" cap="flat" cmpd="sng" algn="ctr">
          <a:solidFill>
            <a:schemeClr val="bg2"/>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
            <a:srgbClr val="FECC68"/>
          </a:buClr>
          <a:buSzPct val="85000"/>
          <a:buFont typeface="Wingdings 2" pitchFamily="18" charset="2"/>
          <a:buNone/>
          <a:tabLst/>
          <a:defRPr kumimoji="0" lang="en-US" sz="1400" b="0" i="0" u="none" strike="noStrike" cap="none" normalizeH="0" baseline="0" smtClean="0">
            <a:ln>
              <a:noFill/>
            </a:ln>
            <a:solidFill>
              <a:schemeClr val="tx1"/>
            </a:solidFill>
            <a:effectLst/>
            <a:latin typeface="Arial" charset="0"/>
            <a:ea typeface="Arial Unicode MS" pitchFamily="34" charset="-128"/>
            <a:cs typeface="Arial Unicode MS" pitchFamily="34" charset="-128"/>
          </a:defRPr>
        </a:defPPr>
      </a:lstStyle>
    </a:lnDef>
  </a:objectDefaults>
  <a:extraClrSchemeLst>
    <a:extraClrScheme>
      <a:clrScheme name="4_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clrMap bg1="lt1" tx1="dk1" bg2="lt2" tx2="dk2" accent1="accent1" accent2="accent2" accent3="accent3" accent4="accent4" accent5="accent5" accent6="accent6" hlink="hlink" folHlink="folHlink"/>
    </a:extraClrScheme>
    <a:extraClrScheme>
      <a:clrScheme name="4_Avalere Health LLC 2">
        <a:dk1>
          <a:srgbClr val="000000"/>
        </a:dk1>
        <a:lt1>
          <a:srgbClr val="FFFFFF"/>
        </a:lt1>
        <a:dk2>
          <a:srgbClr val="A83925"/>
        </a:dk2>
        <a:lt2>
          <a:srgbClr val="E1D65B"/>
        </a:lt2>
        <a:accent1>
          <a:srgbClr val="0077AE"/>
        </a:accent1>
        <a:accent2>
          <a:srgbClr val="DF930B"/>
        </a:accent2>
        <a:accent3>
          <a:srgbClr val="FFFFFF"/>
        </a:accent3>
        <a:accent4>
          <a:srgbClr val="000000"/>
        </a:accent4>
        <a:accent5>
          <a:srgbClr val="AABDD3"/>
        </a:accent5>
        <a:accent6>
          <a:srgbClr val="CA8509"/>
        </a:accent6>
        <a:hlink>
          <a:srgbClr val="B2C23E"/>
        </a:hlink>
        <a:folHlink>
          <a:srgbClr val="3FA9C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fontScheme name="Avalere Health LL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Avalere Health LLC 1">
    <a:dk1>
      <a:srgbClr val="000000"/>
    </a:dk1>
    <a:lt1>
      <a:srgbClr val="FFFFFF"/>
    </a:lt1>
    <a:dk2>
      <a:srgbClr val="005691"/>
    </a:dk2>
    <a:lt2>
      <a:srgbClr val="565656"/>
    </a:lt2>
    <a:accent1>
      <a:srgbClr val="54853A"/>
    </a:accent1>
    <a:accent2>
      <a:srgbClr val="DF930B"/>
    </a:accent2>
    <a:accent3>
      <a:srgbClr val="FFFFFF"/>
    </a:accent3>
    <a:accent4>
      <a:srgbClr val="000000"/>
    </a:accent4>
    <a:accent5>
      <a:srgbClr val="B3C2AE"/>
    </a:accent5>
    <a:accent6>
      <a:srgbClr val="CA8509"/>
    </a:accent6>
    <a:hlink>
      <a:srgbClr val="0077AE"/>
    </a:hlink>
    <a:folHlink>
      <a:srgbClr val="3FA9C0"/>
    </a:folHlink>
  </a:clrScheme>
  <a:fontScheme name="Avalere Health LL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Macintosh HD:Users:ljcooper:Desktop:Medicare Eligibility -  Disability and ESRD_030505.pot</Template>
  <TotalTime>0</TotalTime>
  <Words>2239</Words>
  <Application>Microsoft Macintosh PowerPoint</Application>
  <PresentationFormat>On-screen Show (4:3)</PresentationFormat>
  <Paragraphs>213</Paragraphs>
  <Slides>18</Slides>
  <Notes>12</Notes>
  <HiddenSlides>0</HiddenSlides>
  <MMClips>0</MMClips>
  <ScaleCrop>false</ScaleCrop>
  <HeadingPairs>
    <vt:vector size="4" baseType="variant">
      <vt:variant>
        <vt:lpstr>Theme</vt:lpstr>
      </vt:variant>
      <vt:variant>
        <vt:i4>5</vt:i4>
      </vt:variant>
      <vt:variant>
        <vt:lpstr>Slide Titles</vt:lpstr>
      </vt:variant>
      <vt:variant>
        <vt:i4>18</vt:i4>
      </vt:variant>
    </vt:vector>
  </HeadingPairs>
  <TitlesOfParts>
    <vt:vector size="23" baseType="lpstr">
      <vt:lpstr>Avalere Health LLC</vt:lpstr>
      <vt:lpstr>1_Avalere Health LLC</vt:lpstr>
      <vt:lpstr>2_Avalere Health LLC</vt:lpstr>
      <vt:lpstr>3_Avalere Health LLC</vt:lpstr>
      <vt:lpstr>4_Avalere Health LLC</vt:lpstr>
      <vt:lpstr>A Home Health Co-Payment: Affected Beneficiaries and Potential Impacts</vt:lpstr>
      <vt:lpstr>Executive Summary</vt:lpstr>
      <vt:lpstr>Home Health Users in 2008 (Part B only)</vt:lpstr>
      <vt:lpstr>Potential Impact of Proposed Home Health Co-Payment</vt:lpstr>
      <vt:lpstr>Potential Financial Impacts of a Home Health Co-Payment</vt:lpstr>
      <vt:lpstr>Co-Payments Could Constitute a Financial Burden for Low-Income Beneficiaries </vt:lpstr>
      <vt:lpstr>Three or More Episodes Would Represent 3-7 Percent of Annual Income for Low-Income Beneficiaries – Comparable to Spending on Transportation or Clothing1</vt:lpstr>
      <vt:lpstr>Home Health Co-Payments Likely to Affect Low-Income, Sicker Medicare Home Health Beneficiaries</vt:lpstr>
      <vt:lpstr>Profile of Part B Home Health Users Who Would be Subject to the  Co-Payment</vt:lpstr>
      <vt:lpstr>Part B Home Health Users without Medigap Are Older and in Poorer Health than Other Medicare Beneficiaries</vt:lpstr>
      <vt:lpstr>Part B Home Health Users without Medigap Are More Likely to Have Five or More Chronic Conditions</vt:lpstr>
      <vt:lpstr>Home Health Users without Medigap Are More Likely to Have Moderate to Severe Disability</vt:lpstr>
      <vt:lpstr>Part B Home Health Users without Medigap Have High Utilization of Other Medicare Services, Despite Cost-Sharing Requirements</vt:lpstr>
      <vt:lpstr>Research on the Effects of  Co-Payments</vt:lpstr>
      <vt:lpstr>Studies Suggest That Co-Payments for Some Services Can Lead to Increased Utilization of More Expensive Services</vt:lpstr>
      <vt:lpstr>Adverse Effects of Co-Payments Are Greater for People with Chronic Disease and/or Low Incomes</vt:lpstr>
      <vt:lpstr>Data Specifications</vt:lpstr>
      <vt:lpstr>Avalere’s Analysis of Home Health Beneficiaries</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Goes Here</dc:title>
  <dc:creator/>
  <cp:lastModifiedBy/>
  <cp:revision>711</cp:revision>
  <cp:lastPrinted>2005-05-31T00:12:31Z</cp:lastPrinted>
  <dcterms:created xsi:type="dcterms:W3CDTF">2011-03-10T18:22:42Z</dcterms:created>
  <dcterms:modified xsi:type="dcterms:W3CDTF">2011-06-09T20:46:02Z</dcterms:modified>
</cp:coreProperties>
</file>